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81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46A5C-4F99-435C-85D5-65490FF403A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F9FA7-B452-4761-A1B0-3941A988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3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745" indent="-287979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915" indent="-230383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682" indent="-230383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3448" indent="-230383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4214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4980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5746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6512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CE3383-14EC-4C92-9762-B04A586BD865}" type="slidenum">
              <a:rPr lang="ru-RU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0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677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74B0-398E-41D5-ABD7-3F32515CF3A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2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B99B-483E-4B45-B3D4-153CC3392C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0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3D4-C952-4ADD-9C4E-118345FCE30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2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51F-9533-42FD-ACF1-89A9292602C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03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67C2-8764-401C-88D3-B423BB8EE7B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23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D914-8D8A-4BDD-B083-1736F757EB7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32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6FA-79F8-41FA-9DE2-986A37E9D9F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7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17BF-C98B-4F35-A279-949FC001408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07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8DE-2C27-48F5-9E06-6E129C7F46F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1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FEC-5A7F-4442-8F7D-C4257BA789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83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F927-1CF7-471D-881F-B55036FF40F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76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F36B-010B-4FD4-92B7-E26B59329F6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937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5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8C5F-DBF0-471A-82B1-2E5891AB6A6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81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3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2CC3-F706-4867-9B59-08F96A92D4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6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576C30-1975-437A-B957-D9966ED8814C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3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329014" y="2924944"/>
            <a:ext cx="864137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            ФЕДЕРАЛЬНАЯ АНТИМОНОПОЛЬНАЯ СЛУЖБА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00808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Субсидирование сельхозпроизводителей</a:t>
            </a:r>
            <a:r>
              <a:rPr lang="en-US" sz="32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в Российской Федерации: вопросы конкуренции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08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132118" y="0"/>
            <a:ext cx="701188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808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9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Законодательство Российской Федерации</a:t>
            </a:r>
            <a:endParaRPr lang="en-US" sz="2000" b="1" u="sng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29.12.2006 № 264-ФЗ «О развитии сельского хозяйства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сельского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 и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 рынков сельскохозяйственной продукции,</a:t>
            </a:r>
            <a:b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сырья и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продовольствия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Бюджетный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Российской Федерации</a:t>
            </a:r>
            <a:b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Законы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бюджетах субъектов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Федерации, определяющие правила предоставления и распределения субсидий из федерального бюджета субъектам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Российской Федерации, определяющие порядок распределения субсидий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сельхозпроизводителям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нормативные правовые акты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9999"/>
              </a:solidFill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2</a:t>
            </a:fld>
            <a:endParaRPr lang="ru-RU" dirty="0" smtClean="0">
              <a:solidFill>
                <a:srgbClr val="333399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866967"/>
            <a:ext cx="118639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6580190"/>
            <a:ext cx="342902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0"/>
            <a:ext cx="8983079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MS PGothic" pitchFamily="34" charset="-128"/>
                <a:cs typeface="Arial" panose="020B0604020202020204" pitchFamily="34" charset="0"/>
              </a:rPr>
              <a:t>Законодательная база</a:t>
            </a:r>
            <a:endParaRPr lang="ru-RU" sz="2800" b="1" kern="0" dirty="0">
              <a:solidFill>
                <a:srgbClr val="FFFFFF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6572274"/>
            <a:ext cx="4088452" cy="4571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250" kern="0" dirty="0">
              <a:solidFill>
                <a:srgbClr val="333399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55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9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Субсидирование сельхозтоваропроизводителей </a:t>
            </a:r>
            <a:r>
              <a:rPr lang="ru-RU" sz="24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составная часть государственной аграрной политики Российской Федерации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</a:t>
            </a:r>
            <a:r>
              <a:rPr lang="ru-RU" sz="24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8080"/>
                </a:solidFill>
              </a:rPr>
              <a:t>- доступность </a:t>
            </a:r>
            <a:r>
              <a:rPr lang="ru-RU" sz="2400" dirty="0">
                <a:solidFill>
                  <a:srgbClr val="008080"/>
                </a:solidFill>
              </a:rPr>
              <a:t>и адресность государственной </a:t>
            </a:r>
            <a:r>
              <a:rPr lang="ru-RU" sz="2400" dirty="0" smtClean="0">
                <a:solidFill>
                  <a:srgbClr val="008080"/>
                </a:solidFill>
              </a:rPr>
              <a:t>поддержки;</a:t>
            </a:r>
            <a:endParaRPr lang="ru-RU" sz="2400" dirty="0">
              <a:solidFill>
                <a:srgbClr val="00808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8080"/>
                </a:solidFill>
              </a:rPr>
              <a:t>- доступность </a:t>
            </a:r>
            <a:r>
              <a:rPr lang="ru-RU" sz="2400" dirty="0">
                <a:solidFill>
                  <a:srgbClr val="008080"/>
                </a:solidFill>
              </a:rPr>
              <a:t>информации о состоянии государственной аграрной </a:t>
            </a:r>
            <a:r>
              <a:rPr lang="ru-RU" sz="2400" dirty="0" smtClean="0">
                <a:solidFill>
                  <a:srgbClr val="008080"/>
                </a:solidFill>
              </a:rPr>
              <a:t>политики;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8080"/>
                </a:solidFill>
              </a:rPr>
              <a:t>- единство </a:t>
            </a:r>
            <a:r>
              <a:rPr lang="ru-RU" sz="2400" dirty="0">
                <a:solidFill>
                  <a:srgbClr val="008080"/>
                </a:solidFill>
              </a:rPr>
              <a:t>рынка сельскохозяйственной продукции, сырья и продовольствия и обеспечение равных условий конкуренции на этом </a:t>
            </a:r>
            <a:r>
              <a:rPr lang="ru-RU" sz="2400" dirty="0" smtClean="0">
                <a:solidFill>
                  <a:srgbClr val="008080"/>
                </a:solidFill>
              </a:rPr>
              <a:t>рынке.</a:t>
            </a:r>
            <a:endParaRPr lang="ru-RU" sz="2400" dirty="0">
              <a:solidFill>
                <a:srgbClr val="00808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</a:t>
            </a:r>
            <a:endParaRPr lang="ru-RU" sz="20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aseline="300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5 Федерального закона </a:t>
            </a:r>
            <a:r>
              <a:rPr lang="ru-RU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29.12.2006 № 264-ФЗ «О развитии сельского хозяйства»</a:t>
            </a:r>
          </a:p>
          <a:p>
            <a:pPr marL="0" indent="0">
              <a:buNone/>
            </a:pPr>
            <a:endParaRPr lang="ru-RU" sz="2000" dirty="0">
              <a:solidFill>
                <a:srgbClr val="009999"/>
              </a:solidFill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3</a:t>
            </a:fld>
            <a:endParaRPr lang="ru-RU" dirty="0" smtClean="0">
              <a:solidFill>
                <a:srgbClr val="333399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866967"/>
            <a:ext cx="118639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6580190"/>
            <a:ext cx="342902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0"/>
            <a:ext cx="8983079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MS PGothic" pitchFamily="34" charset="-128"/>
                <a:cs typeface="Arial" panose="020B0604020202020204" pitchFamily="34" charset="0"/>
              </a:rPr>
              <a:t>Законодательная база</a:t>
            </a:r>
            <a:endParaRPr lang="ru-RU" sz="2800" b="1" kern="0" dirty="0">
              <a:solidFill>
                <a:srgbClr val="FFFFFF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6572274"/>
            <a:ext cx="4088452" cy="4571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250" kern="0" dirty="0">
              <a:solidFill>
                <a:srgbClr val="333399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05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E989D04-9B1F-4C4A-8D39-6055D7197E93}" type="slidenum">
              <a:rPr lang="ru-RU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2"/>
          <p:cNvSpPr txBox="1">
            <a:spLocks/>
          </p:cNvSpPr>
          <p:nvPr/>
        </p:nvSpPr>
        <p:spPr bwMode="auto">
          <a:xfrm>
            <a:off x="-16972" y="365252"/>
            <a:ext cx="9144000" cy="16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С</a:t>
            </a:r>
            <a:r>
              <a:rPr lang="ru-RU" sz="28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истема субсидирования    </a:t>
            </a:r>
            <a:endParaRPr lang="ru-RU" sz="2800" b="1" kern="0" dirty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945203" y="1855771"/>
            <a:ext cx="2637711" cy="714380"/>
          </a:xfrm>
          <a:prstGeom prst="rect">
            <a:avLst/>
          </a:prstGeom>
          <a:solidFill>
            <a:schemeClr val="accent1"/>
          </a:solidFill>
          <a:ln cmpd="dbl">
            <a:solidFill>
              <a:srgbClr val="009999"/>
            </a:solidFill>
          </a:ln>
        </p:spPr>
        <p:txBody>
          <a:bodyPr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Федеральный бюджет</a:t>
            </a:r>
            <a:endParaRPr lang="ru-RU" b="1" kern="0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4" name="Заголовок 14"/>
          <p:cNvSpPr txBox="1">
            <a:spLocks/>
          </p:cNvSpPr>
          <p:nvPr/>
        </p:nvSpPr>
        <p:spPr>
          <a:xfrm>
            <a:off x="5514892" y="1857719"/>
            <a:ext cx="2924633" cy="714380"/>
          </a:xfrm>
          <a:prstGeom prst="rect">
            <a:avLst/>
          </a:prstGeom>
          <a:solidFill>
            <a:schemeClr val="accent1"/>
          </a:solidFill>
          <a:ln cmpd="dbl">
            <a:solidFill>
              <a:srgbClr val="009999"/>
            </a:solidFill>
          </a:ln>
        </p:spPr>
        <p:txBody>
          <a:bodyPr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Региональные бюджеты</a:t>
            </a:r>
            <a:endParaRPr lang="ru-RU" b="1" kern="0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7" name="Текст 22"/>
          <p:cNvSpPr txBox="1">
            <a:spLocks/>
          </p:cNvSpPr>
          <p:nvPr/>
        </p:nvSpPr>
        <p:spPr>
          <a:xfrm>
            <a:off x="4086910" y="2260672"/>
            <a:ext cx="1018702" cy="307777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Заголовок 14"/>
          <p:cNvSpPr txBox="1">
            <a:spLocks/>
          </p:cNvSpPr>
          <p:nvPr/>
        </p:nvSpPr>
        <p:spPr>
          <a:xfrm>
            <a:off x="3121259" y="2799092"/>
            <a:ext cx="2769596" cy="607223"/>
          </a:xfrm>
          <a:prstGeom prst="rect">
            <a:avLst/>
          </a:prstGeom>
          <a:solidFill>
            <a:schemeClr val="accent1"/>
          </a:solidFill>
          <a:ln cmpd="dbl">
            <a:solidFill>
              <a:srgbClr val="009999"/>
            </a:solidFill>
          </a:ln>
        </p:spPr>
        <p:txBody>
          <a:bodyPr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Субъекты</a:t>
            </a:r>
            <a:br>
              <a:rPr lang="ru-RU" sz="1600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Российской Федерации</a:t>
            </a:r>
            <a:endParaRPr lang="ru-RU" sz="1600" b="1" kern="0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3576273" y="2212964"/>
            <a:ext cx="1938619" cy="10459"/>
          </a:xfrm>
          <a:prstGeom prst="straightConnector1">
            <a:avLst/>
          </a:prstGeom>
          <a:ln w="635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64927" y="1024615"/>
            <a:ext cx="83614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Субсидирование сельхозтоваропроизводителей осуществляется за счет средств федерального и региональных бюджетов</a:t>
            </a:r>
          </a:p>
        </p:txBody>
      </p:sp>
      <p:sp>
        <p:nvSpPr>
          <p:cNvPr id="83" name="Заголовок 14"/>
          <p:cNvSpPr txBox="1">
            <a:spLocks/>
          </p:cNvSpPr>
          <p:nvPr/>
        </p:nvSpPr>
        <p:spPr>
          <a:xfrm>
            <a:off x="3088289" y="3630058"/>
            <a:ext cx="2835539" cy="1039316"/>
          </a:xfrm>
          <a:prstGeom prst="rect">
            <a:avLst/>
          </a:prstGeom>
          <a:solidFill>
            <a:schemeClr val="accent1"/>
          </a:solidFill>
          <a:ln cmpd="dbl">
            <a:solidFill>
              <a:schemeClr val="accent2"/>
            </a:solidFill>
          </a:ln>
        </p:spPr>
        <p:txBody>
          <a:bodyPr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Региональные программы поддержки сельского хозяйства</a:t>
            </a:r>
            <a:endParaRPr lang="ru-RU" sz="1600" b="1" kern="0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9" name="Заголовок 14"/>
          <p:cNvSpPr txBox="1">
            <a:spLocks/>
          </p:cNvSpPr>
          <p:nvPr/>
        </p:nvSpPr>
        <p:spPr>
          <a:xfrm>
            <a:off x="1979712" y="4869373"/>
            <a:ext cx="4918700" cy="713684"/>
          </a:xfrm>
          <a:prstGeom prst="rect">
            <a:avLst/>
          </a:prstGeom>
          <a:solidFill>
            <a:schemeClr val="accent1"/>
          </a:solidFill>
          <a:ln cmpd="dbl">
            <a:solidFill>
              <a:srgbClr val="009999"/>
            </a:solidFill>
          </a:ln>
        </p:spPr>
        <p:txBody>
          <a:bodyPr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Критерии отбора сельхозпроизводителей; условия и порядок предоставления субсидий </a:t>
            </a:r>
            <a:endParaRPr lang="ru-RU" sz="1600" b="1" kern="0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E989D04-9B1F-4C4A-8D39-6055D7197E93}" type="slidenum">
              <a:rPr lang="ru-RU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2"/>
          <p:cNvSpPr txBox="1">
            <a:spLocks/>
          </p:cNvSpPr>
          <p:nvPr/>
        </p:nvSpPr>
        <p:spPr bwMode="auto">
          <a:xfrm>
            <a:off x="-16972" y="365252"/>
            <a:ext cx="9144000" cy="16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С</a:t>
            </a:r>
            <a:r>
              <a:rPr lang="ru-RU" sz="28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истема субсидирования    </a:t>
            </a:r>
            <a:endParaRPr lang="ru-RU" sz="2800" b="1" kern="0" dirty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64927" y="1024615"/>
            <a:ext cx="836146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Субсидирование сельхозтоваропроизводителей осуществляется за счет средств федерального и региональных </a:t>
            </a: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бюджетов, доля средств федерального бюджета (уровень </a:t>
            </a:r>
            <a:r>
              <a:rPr lang="ru-RU" sz="2000" b="1" dirty="0" err="1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софинансирования</a:t>
            </a: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) составляет в среднем 85-95%.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08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Направления поддержки: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Возмещение части процентной ставки по кредитам и займам;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</a:rPr>
              <a:t>Возмещение части затрат сельскохозяйственных товаропроизводителей на уплату страховой премии;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</a:rPr>
              <a:t> государственная поддержка отраслей растениеводства;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</a:rPr>
              <a:t> Государственная поддержка отраслей животноводства;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</a:rPr>
              <a:t> Оказание несвязанной поддержки сельскохозяйственным товаропроизводителям в области растениеводства;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</a:rPr>
              <a:t> Государственная поддержка малых форм хозяйствования;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>
                <a:solidFill>
                  <a:srgbClr val="008080"/>
                </a:solidFill>
                <a:ea typeface="MS PGothic" pitchFamily="34" charset="-128"/>
              </a:rPr>
              <a:t> Государственная поддержка экономически значимых региональных программ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srgbClr val="00808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Субсидирование субъектов ДФО </a:t>
            </a:r>
            <a:endParaRPr lang="ru-RU" sz="2400" b="1" kern="0" dirty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19778" y="980728"/>
            <a:ext cx="8704446" cy="552010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8080"/>
                </a:solidFill>
                <a:ea typeface="MS PGothic" pitchFamily="34" charset="-128"/>
              </a:rPr>
              <a:t> </a:t>
            </a:r>
            <a:endParaRPr lang="ru-RU" b="1" dirty="0" smtClean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24746"/>
          <a:ext cx="8688286" cy="5320171"/>
        </p:xfrm>
        <a:graphic>
          <a:graphicData uri="http://schemas.openxmlformats.org/drawingml/2006/table">
            <a:tbl>
              <a:tblPr/>
              <a:tblGrid>
                <a:gridCol w="1052259"/>
                <a:gridCol w="970554"/>
                <a:gridCol w="1052259"/>
                <a:gridCol w="1003236"/>
                <a:gridCol w="921530"/>
                <a:gridCol w="922112"/>
                <a:gridCol w="922112"/>
                <a:gridCol w="922112"/>
                <a:gridCol w="922112"/>
              </a:tblGrid>
              <a:tr h="21302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Субъект РФ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Всего субсидий из бюджета субъекта РФ (в т.ч. на региональные программы), тыс.руб.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Предусмотрено субсидий (на условиях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софинансирования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), тыс.руб.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Предусмотрено субсидий (на условиях софинансирования), тыс.руб.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т.ч. за счет средств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 т.ч. за счет средств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Федерального бюджета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Бюджета субъекта РФ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Федерального бюджета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Бюджета субъекта 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Камчатский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313 465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145 113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168 351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190 852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145 183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45 669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775 354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575 792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Амурская область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1 293 940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1 020 964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272 976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1 077 366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869 633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207 733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539 000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512 900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Еврейская АО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77 894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53 936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23 957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56 725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41 241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15 484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Магаданская область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70 926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35 386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35 540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57 816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28 026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29 790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160 868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256 578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Приморский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1 704 322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1 082 694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621 628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2 630 380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1 832 768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797 612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1 430 834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1 568 338,7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Республика Саха (Якутия)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25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3 367 651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25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1 358 511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2 009 139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2 292 701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1 006 049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1 286 652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8 487 379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9 793 144,3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Сахалинская область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680 423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75 733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604 690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499 434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137 800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361 634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1 851 028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1 961 633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Хабаровский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420 153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170 477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249 676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236 978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136 609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100 369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455 504,9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426 728,6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Чукотский АО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385 175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104 955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280 221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77 916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60 008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17 908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1 292 400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1 539 980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Российская Федерация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185 169 401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138 872 100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46 297 301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165 312 266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136 004 572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5A330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29 307 694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25" marR="4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smtClean="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Субсидии - приоритетное направление ФАС России </a:t>
            </a:r>
            <a:endParaRPr lang="ru-RU" sz="2400" b="1" kern="0" dirty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19778" y="980728"/>
            <a:ext cx="8704446" cy="552010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MS PGothic" pitchFamily="34" charset="-128"/>
                <a:cs typeface="Times New Roman" pitchFamily="18" charset="0"/>
              </a:rPr>
              <a:t>Обеспечение условий конкуренции при предоставлении субсидий – приоритетное направление деятельности ФАС России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8080"/>
                </a:solidFill>
                <a:ea typeface="MS PGothic" pitchFamily="34" charset="-128"/>
              </a:rPr>
              <a:t>Нарушение </a:t>
            </a:r>
            <a:r>
              <a:rPr lang="ru-RU" sz="2400" b="1" dirty="0" smtClean="0">
                <a:solidFill>
                  <a:srgbClr val="008080"/>
                </a:solidFill>
                <a:ea typeface="MS PGothic" pitchFamily="34" charset="-128"/>
              </a:rPr>
              <a:t>требований </a:t>
            </a:r>
            <a:r>
              <a:rPr lang="ru-RU" sz="2400" b="1" dirty="0">
                <a:solidFill>
                  <a:srgbClr val="008080"/>
                </a:solidFill>
                <a:ea typeface="MS PGothic" pitchFamily="34" charset="-128"/>
              </a:rPr>
              <a:t>антимонопольного законодательства </a:t>
            </a:r>
            <a:r>
              <a:rPr lang="ru-RU" sz="2400" b="1" dirty="0" smtClean="0">
                <a:solidFill>
                  <a:srgbClr val="008080"/>
                </a:solidFill>
                <a:ea typeface="MS PGothic" pitchFamily="34" charset="-128"/>
              </a:rPr>
              <a:t>при предоставлении субсидий может приводить к:</a:t>
            </a:r>
          </a:p>
          <a:p>
            <a:pPr marL="342900" indent="54927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8080"/>
                </a:solidFill>
                <a:ea typeface="MS PGothic" pitchFamily="34" charset="-128"/>
              </a:rPr>
              <a:t>неэффективному </a:t>
            </a:r>
            <a:r>
              <a:rPr lang="ru-RU" sz="2400" dirty="0">
                <a:solidFill>
                  <a:srgbClr val="008080"/>
                </a:solidFill>
                <a:ea typeface="MS PGothic" pitchFamily="34" charset="-128"/>
              </a:rPr>
              <a:t>использованию бюджетных </a:t>
            </a:r>
            <a:r>
              <a:rPr lang="ru-RU" sz="2400" dirty="0" smtClean="0">
                <a:solidFill>
                  <a:srgbClr val="008080"/>
                </a:solidFill>
                <a:ea typeface="MS PGothic" pitchFamily="34" charset="-128"/>
              </a:rPr>
              <a:t>средств; </a:t>
            </a:r>
          </a:p>
          <a:p>
            <a:pPr marL="342900" indent="54927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8080"/>
                </a:solidFill>
                <a:ea typeface="MS PGothic" pitchFamily="34" charset="-128"/>
              </a:rPr>
              <a:t>ограничивать </a:t>
            </a:r>
            <a:r>
              <a:rPr lang="ru-RU" sz="2400" dirty="0">
                <a:solidFill>
                  <a:srgbClr val="008080"/>
                </a:solidFill>
                <a:ea typeface="MS PGothic" pitchFamily="34" charset="-128"/>
              </a:rPr>
              <a:t>свободу перемещения сельскохозяйственной продукции на территории </a:t>
            </a:r>
            <a:r>
              <a:rPr lang="ru-RU" sz="2400" dirty="0" smtClean="0">
                <a:solidFill>
                  <a:srgbClr val="008080"/>
                </a:solidFill>
                <a:ea typeface="MS PGothic" pitchFamily="34" charset="-128"/>
              </a:rPr>
              <a:t>Российской Федерации;</a:t>
            </a:r>
          </a:p>
          <a:p>
            <a:pPr marL="342900" indent="54927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8080"/>
                </a:solidFill>
                <a:ea typeface="MS PGothic" pitchFamily="34" charset="-128"/>
              </a:rPr>
              <a:t>создавать </a:t>
            </a:r>
            <a:r>
              <a:rPr lang="ru-RU" sz="2400" dirty="0">
                <a:solidFill>
                  <a:srgbClr val="008080"/>
                </a:solidFill>
                <a:ea typeface="MS PGothic" pitchFamily="34" charset="-128"/>
              </a:rPr>
              <a:t>условия для монополизации рынков на региональном уровне, и, как следствие, приводить к повышению цен на сельскохозяйственную продукцию.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8080"/>
                </a:solidFill>
                <a:ea typeface="MS PGothic" pitchFamily="34" charset="-128"/>
              </a:rPr>
              <a:t> </a:t>
            </a:r>
            <a:endParaRPr lang="ru-RU" b="1" dirty="0" smtClean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8080"/>
              </a:solidFill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E989D04-9B1F-4C4A-8D39-6055D7197E93}" type="slidenum">
              <a:rPr lang="ru-RU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2"/>
          <p:cNvSpPr txBox="1">
            <a:spLocks/>
          </p:cNvSpPr>
          <p:nvPr/>
        </p:nvSpPr>
        <p:spPr bwMode="auto">
          <a:xfrm>
            <a:off x="0" y="0"/>
            <a:ext cx="8983079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Контроль органов власти при предоставлении субсидий</a:t>
            </a:r>
            <a:endParaRPr lang="ru-RU" sz="2400" b="1" kern="0" dirty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" name="Текст 22"/>
          <p:cNvSpPr txBox="1">
            <a:spLocks/>
          </p:cNvSpPr>
          <p:nvPr/>
        </p:nvSpPr>
        <p:spPr>
          <a:xfrm>
            <a:off x="4106718" y="857232"/>
            <a:ext cx="5037282" cy="185168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ea typeface="MS PGothic" pitchFamily="34" charset="-128"/>
                <a:cs typeface="Times New Roman" pitchFamily="18" charset="0"/>
              </a:rPr>
              <a:t>Якутское УФАС России рассмотрело ряд дел о </a:t>
            </a:r>
            <a:r>
              <a:rPr lang="ru-RU" sz="2000" dirty="0" smtClean="0">
                <a:solidFill>
                  <a:srgbClr val="C00000"/>
                </a:solidFill>
                <a:ea typeface="MS PGothic" pitchFamily="34" charset="-128"/>
              </a:rPr>
              <a:t>нарушении части 1 статьи 15 Закона о защите конкуренции в отношении Министерства сельского хозяйства и продовольственной политики Республики Саха (Якутия)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ea typeface="MS PGothic" pitchFamily="34" charset="-128"/>
              </a:rPr>
              <a:t/>
            </a:r>
            <a:br>
              <a:rPr lang="ru-RU" sz="2000" dirty="0">
                <a:solidFill>
                  <a:srgbClr val="000000"/>
                </a:solidFill>
                <a:ea typeface="MS PGothic" pitchFamily="34" charset="-128"/>
              </a:rPr>
            </a:br>
            <a:endParaRPr lang="ru-RU" sz="2000" dirty="0" smtClean="0">
              <a:solidFill>
                <a:srgbClr val="FF0033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>
          <a:xfrm>
            <a:off x="384458" y="2780928"/>
            <a:ext cx="8440674" cy="3528392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8080"/>
                </a:solidFill>
                <a:ea typeface="MS PGothic" pitchFamily="34" charset="-128"/>
              </a:rPr>
              <a:t>- </a:t>
            </a:r>
            <a:r>
              <a:rPr lang="ru-RU" sz="200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Истребование документов и установление требований к </a:t>
            </a:r>
            <a:r>
              <a:rPr lang="ru-RU" sz="2000" dirty="0" err="1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сельхозтоваропроизводителям</a:t>
            </a:r>
            <a:r>
              <a:rPr lang="ru-RU" sz="2000" dirty="0" smtClean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, не предусмотренных нормативными актами, определяющими правила предоставления и распределения субсидий;</a:t>
            </a:r>
            <a:endParaRPr lang="ru-RU" sz="2000" dirty="0" smtClean="0">
              <a:solidFill>
                <a:srgbClr val="008080"/>
              </a:solidFill>
              <a:ea typeface="MS PGothic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8080"/>
                </a:solidFill>
                <a:ea typeface="MS PGothic" pitchFamily="34" charset="-128"/>
              </a:rPr>
              <a:t>- Установление избыточных требований при отборе заготовителей рыбы;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solidFill>
                  <a:srgbClr val="008080"/>
                </a:solidFill>
                <a:ea typeface="MS PGothic" pitchFamily="34" charset="-128"/>
              </a:rPr>
              <a:t>Создание дискриминационных условий при отборе получателей субсидии.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8080"/>
              </a:solidFill>
              <a:ea typeface="MS PGothic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8080"/>
                </a:solidFill>
                <a:ea typeface="MS PGothic" pitchFamily="34" charset="-128"/>
              </a:rPr>
              <a:t>Предписания исполнены. Минсельхозпродом республики утвержден план мероприятий по устранению нарушений статьи 15 Закона о защите конкуренции.</a:t>
            </a:r>
          </a:p>
        </p:txBody>
      </p:sp>
    </p:spTree>
    <p:extLst>
      <p:ext uri="{BB962C8B-B14F-4D97-AF65-F5344CB8AC3E}">
        <p14:creationId xmlns:p14="http://schemas.microsoft.com/office/powerpoint/2010/main" val="25801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336433" y="1447800"/>
            <a:ext cx="6780335" cy="16312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solidFill>
                  <a:srgbClr val="008080"/>
                </a:solidFill>
                <a:ea typeface="ＭＳ Ｐゴシック" pitchFamily="34" charset="-128"/>
                <a:cs typeface="Arial" charset="0"/>
              </a:rPr>
              <a:t>СПАСИБО ЗА ВНИМАНИЕ!</a:t>
            </a:r>
            <a:r>
              <a:rPr lang="en-US" sz="2000" b="1" dirty="0">
                <a:solidFill>
                  <a:srgbClr val="008080"/>
                </a:solidFill>
                <a:ea typeface="ＭＳ Ｐゴシック" pitchFamily="34" charset="-128"/>
                <a:cs typeface="Arial" charset="0"/>
              </a:rPr>
              <a:t/>
            </a:r>
            <a:br>
              <a:rPr lang="en-US" sz="2000" b="1" dirty="0">
                <a:solidFill>
                  <a:srgbClr val="008080"/>
                </a:solidFill>
                <a:ea typeface="ＭＳ Ｐゴシック" pitchFamily="34" charset="-128"/>
                <a:cs typeface="Arial" charset="0"/>
              </a:rPr>
            </a:br>
            <a:endParaRPr lang="ru-RU" sz="2000" b="1" dirty="0">
              <a:solidFill>
                <a:srgbClr val="008080"/>
              </a:solidFill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26627" name="Group 11"/>
          <p:cNvGrpSpPr>
            <a:grpSpLocks/>
          </p:cNvGrpSpPr>
          <p:nvPr/>
        </p:nvGrpSpPr>
        <p:grpSpPr bwMode="auto">
          <a:xfrm>
            <a:off x="2619377" y="2704307"/>
            <a:ext cx="4343400" cy="2362200"/>
            <a:chOff x="1676400" y="2743200"/>
            <a:chExt cx="4343400" cy="2362200"/>
          </a:xfrm>
        </p:grpSpPr>
        <p:pic>
          <p:nvPicPr>
            <p:cNvPr id="26632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3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" name="TextBox 8"/>
            <p:cNvSpPr txBox="1">
              <a:spLocks noChangeArrowheads="1"/>
            </p:cNvSpPr>
            <p:nvPr/>
          </p:nvSpPr>
          <p:spPr bwMode="auto">
            <a:xfrm>
              <a:off x="2536581" y="2819400"/>
              <a:ext cx="3330819" cy="554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000" dirty="0">
                  <a:solidFill>
                    <a:srgbClr val="008080"/>
                  </a:solidFill>
                  <a:ea typeface="MS PGothic" pitchFamily="34" charset="-128"/>
                </a:rPr>
                <a:t>www.fas.gov.ru</a:t>
              </a:r>
            </a:p>
          </p:txBody>
        </p:sp>
        <p:sp>
          <p:nvSpPr>
            <p:cNvPr id="12300" name="TextBox 9"/>
            <p:cNvSpPr txBox="1">
              <a:spLocks noChangeArrowheads="1"/>
            </p:cNvSpPr>
            <p:nvPr/>
          </p:nvSpPr>
          <p:spPr bwMode="auto">
            <a:xfrm>
              <a:off x="2536581" y="3590925"/>
              <a:ext cx="3330819" cy="554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000" dirty="0">
                  <a:solidFill>
                    <a:srgbClr val="008080"/>
                  </a:solidFill>
                  <a:ea typeface="MS PGothic" pitchFamily="34" charset="-128"/>
                </a:rPr>
                <a:t>FAS-book</a:t>
              </a:r>
            </a:p>
          </p:txBody>
        </p:sp>
        <p:sp>
          <p:nvSpPr>
            <p:cNvPr id="12301" name="TextBox 10"/>
            <p:cNvSpPr txBox="1">
              <a:spLocks noChangeArrowheads="1"/>
            </p:cNvSpPr>
            <p:nvPr/>
          </p:nvSpPr>
          <p:spPr bwMode="auto">
            <a:xfrm>
              <a:off x="2536581" y="4343400"/>
              <a:ext cx="3483219" cy="554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000" dirty="0" err="1">
                  <a:solidFill>
                    <a:srgbClr val="008080"/>
                  </a:solidFill>
                  <a:ea typeface="MS PGothic" pitchFamily="34" charset="-128"/>
                </a:rPr>
                <a:t>rus_fas</a:t>
              </a:r>
              <a:endParaRPr lang="en-US" sz="3000" dirty="0">
                <a:solidFill>
                  <a:srgbClr val="008080"/>
                </a:solidFill>
                <a:ea typeface="MS PGothic" pitchFamily="34" charset="-128"/>
              </a:endParaRPr>
            </a:p>
          </p:txBody>
        </p:sp>
      </p:grpSp>
      <p:pic>
        <p:nvPicPr>
          <p:cNvPr id="26628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368" y="5381629"/>
            <a:ext cx="65942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11"/>
          <p:cNvSpPr txBox="1">
            <a:spLocks noChangeArrowheads="1"/>
          </p:cNvSpPr>
          <p:nvPr/>
        </p:nvSpPr>
        <p:spPr bwMode="auto">
          <a:xfrm>
            <a:off x="4069993" y="5399092"/>
            <a:ext cx="2329962" cy="5540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 err="1">
                <a:solidFill>
                  <a:srgbClr val="008080"/>
                </a:solidFill>
                <a:ea typeface="MS PGothic" pitchFamily="34" charset="-128"/>
              </a:rPr>
              <a:t>fasovka</a:t>
            </a:r>
            <a:endParaRPr lang="ru-RU" sz="3000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4069993" y="4808203"/>
            <a:ext cx="2149948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 err="1">
                <a:solidFill>
                  <a:srgbClr val="008080"/>
                </a:solidFill>
                <a:ea typeface="MS PGothic" pitchFamily="34" charset="-128"/>
                <a:cs typeface="Arial" charset="0"/>
              </a:rPr>
              <a:t>fas_rf</a:t>
            </a:r>
            <a:r>
              <a:rPr lang="en-US" sz="3000" dirty="0">
                <a:solidFill>
                  <a:srgbClr val="008080"/>
                </a:solidFill>
                <a:ea typeface="MS PGothic" pitchFamily="34" charset="-128"/>
                <a:cs typeface="Arial" charset="0"/>
              </a:rPr>
              <a:t> (</a:t>
            </a:r>
            <a:r>
              <a:rPr lang="en-US" sz="3000" dirty="0" err="1">
                <a:solidFill>
                  <a:srgbClr val="008080"/>
                </a:solidFill>
                <a:ea typeface="MS PGothic" pitchFamily="34" charset="-128"/>
                <a:cs typeface="Arial" charset="0"/>
              </a:rPr>
              <a:t>eng</a:t>
            </a:r>
            <a:r>
              <a:rPr lang="en-US" sz="3000" dirty="0">
                <a:solidFill>
                  <a:srgbClr val="008080"/>
                </a:solidFill>
                <a:ea typeface="MS PGothic" pitchFamily="34" charset="-128"/>
                <a:cs typeface="Arial" charset="0"/>
              </a:rPr>
              <a:t>)</a:t>
            </a:r>
          </a:p>
        </p:txBody>
      </p:sp>
      <p:pic>
        <p:nvPicPr>
          <p:cNvPr id="26631" name="Picture 7" descr="twitter_newbird_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58" y="4666102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3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Экран (4:3)</PresentationFormat>
  <Paragraphs>180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Оформление по умолчанию</vt:lpstr>
      <vt:lpstr>Презентация PowerPoint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Слепцова Александра Николаевна</dc:creator>
  <cp:lastModifiedBy>Слепцова Александра Николаевна</cp:lastModifiedBy>
  <cp:revision>1</cp:revision>
  <dcterms:created xsi:type="dcterms:W3CDTF">2017-10-31T02:51:35Z</dcterms:created>
  <dcterms:modified xsi:type="dcterms:W3CDTF">2017-10-31T02:59:27Z</dcterms:modified>
</cp:coreProperties>
</file>