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9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5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09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52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0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0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28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49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19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8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39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8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99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5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8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7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329311-69EF-4141-A925-A3FAC5D5A34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329EC4-ADB6-4D10-8CEF-B54CC878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4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>
                <a:solidFill>
                  <a:prstClr val="black"/>
                </a:solidFill>
              </a:rPr>
              <a:t/>
            </a:r>
            <a:br>
              <a:rPr lang="ru-RU" sz="3600" b="1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4400" b="1" dirty="0">
                <a:solidFill>
                  <a:prstClr val="black"/>
                </a:solidFill>
                <a:latin typeface="+mn-lt"/>
              </a:rPr>
              <a:t>Ответственность должностных лиц </a:t>
            </a:r>
            <a:r>
              <a:rPr lang="ru-RU" sz="4400" b="1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prstClr val="black"/>
                </a:solidFill>
                <a:latin typeface="+mn-lt"/>
              </a:rPr>
            </a:br>
            <a:r>
              <a:rPr lang="ru-RU" sz="4400" b="1" dirty="0" smtClean="0">
                <a:solidFill>
                  <a:prstClr val="black"/>
                </a:solidFill>
                <a:latin typeface="+mn-lt"/>
              </a:rPr>
              <a:t>по </a:t>
            </a:r>
            <a:r>
              <a:rPr lang="ru-RU" sz="4400" b="1" dirty="0">
                <a:solidFill>
                  <a:prstClr val="black"/>
                </a:solidFill>
                <a:latin typeface="+mn-lt"/>
              </a:rPr>
              <a:t>КоАП РФ</a:t>
            </a:r>
            <a:br>
              <a:rPr lang="ru-RU" sz="4400" b="1" dirty="0">
                <a:solidFill>
                  <a:prstClr val="black"/>
                </a:solidFill>
                <a:latin typeface="+mn-lt"/>
              </a:rPr>
            </a:br>
            <a:r>
              <a:rPr lang="ru-RU" sz="4400" b="1" dirty="0">
                <a:solidFill>
                  <a:prstClr val="black"/>
                </a:solidFill>
                <a:latin typeface="+mn-lt"/>
              </a:rPr>
              <a:t/>
            </a:r>
            <a:br>
              <a:rPr lang="ru-RU" sz="4400" b="1" dirty="0">
                <a:solidFill>
                  <a:prstClr val="black"/>
                </a:solidFill>
                <a:latin typeface="+mn-lt"/>
              </a:rPr>
            </a:br>
            <a:r>
              <a:rPr lang="ru-RU" sz="4400" b="1" dirty="0">
                <a:solidFill>
                  <a:prstClr val="black"/>
                </a:solidFill>
                <a:latin typeface="+mn-lt"/>
              </a:rPr>
              <a:t>Практика применения</a:t>
            </a:r>
            <a:endParaRPr lang="ru-RU" sz="44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i="1" dirty="0" smtClean="0"/>
              <a:t>Тихонова Надежда Васильевна</a:t>
            </a:r>
          </a:p>
          <a:p>
            <a:pPr algn="r"/>
            <a:r>
              <a:rPr lang="ru-RU" i="1" dirty="0" smtClean="0"/>
              <a:t>Начальник отдела контроля закупок </a:t>
            </a:r>
          </a:p>
          <a:p>
            <a:pPr algn="r"/>
            <a:r>
              <a:rPr lang="ru-RU" i="1" dirty="0" smtClean="0"/>
              <a:t>Якутского УФАС России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6968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- За неправомерное отклонение заявки;</a:t>
            </a:r>
          </a:p>
          <a:p>
            <a:pPr>
              <a:buFontTx/>
              <a:buChar char="-"/>
            </a:pPr>
            <a:r>
              <a:rPr lang="ru-RU" i="1" dirty="0"/>
              <a:t>З</a:t>
            </a:r>
            <a:r>
              <a:rPr lang="ru-RU" i="1" dirty="0" smtClean="0"/>
              <a:t>а неправомерное  признание заявки несоответствующей требованиям действующему законодательству и документации;</a:t>
            </a:r>
          </a:p>
          <a:p>
            <a:pPr>
              <a:buFontTx/>
              <a:buChar char="-"/>
            </a:pPr>
            <a:r>
              <a:rPr lang="ru-RU" i="1" dirty="0" smtClean="0"/>
              <a:t>За признание несоответствующей заявки, соответствующей требованиям законодательства о контрактной системе, документации.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27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Часть 2.1. статьи 7.30 КоАП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Нарушение предусмотренных законодательством Российской Федерации о контрактной системе в сфере закупок требований к содержанию протокола, составленного в ходе определения поставщика (подрядчика, исполнителя), -</a:t>
            </a:r>
          </a:p>
          <a:p>
            <a:r>
              <a:rPr lang="ru-RU" dirty="0" smtClean="0"/>
              <a:t>влечет наложение административного штрафа на должностных лиц в размере </a:t>
            </a:r>
            <a:r>
              <a:rPr lang="ru-RU" b="1" u="sng" dirty="0" smtClean="0"/>
              <a:t>десяти тысяч рублей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31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За </a:t>
            </a:r>
            <a:r>
              <a:rPr lang="ru-RU" dirty="0" err="1" smtClean="0"/>
              <a:t>неотражение</a:t>
            </a:r>
            <a:r>
              <a:rPr lang="ru-RU" dirty="0" smtClean="0"/>
              <a:t> в протоколе всех требований, установленных законодательством о контрактной системе;</a:t>
            </a:r>
          </a:p>
          <a:p>
            <a:pPr>
              <a:buFontTx/>
              <a:buChar char="-"/>
            </a:pPr>
            <a:r>
              <a:rPr lang="ru-RU" dirty="0" smtClean="0"/>
              <a:t>За отражение в протоколе неправомерных обоснований отклонения заявки;</a:t>
            </a:r>
          </a:p>
          <a:p>
            <a:pPr>
              <a:buFontTx/>
              <a:buChar char="-"/>
            </a:pPr>
            <a:r>
              <a:rPr lang="ru-RU" dirty="0" smtClean="0"/>
              <a:t>За </a:t>
            </a:r>
            <a:r>
              <a:rPr lang="ru-RU" dirty="0" err="1" smtClean="0"/>
              <a:t>неотражение</a:t>
            </a:r>
            <a:r>
              <a:rPr lang="ru-RU" dirty="0" smtClean="0"/>
              <a:t> в протоколе обоснований отклонения заявки.</a:t>
            </a:r>
          </a:p>
          <a:p>
            <a:pPr>
              <a:buFontTx/>
              <a:buChar char="-"/>
            </a:pPr>
            <a:r>
              <a:rPr lang="ru-RU" dirty="0" smtClean="0"/>
              <a:t>За </a:t>
            </a:r>
            <a:r>
              <a:rPr lang="ru-RU" dirty="0" err="1" smtClean="0"/>
              <a:t>неотражение</a:t>
            </a:r>
            <a:r>
              <a:rPr lang="ru-RU" dirty="0" smtClean="0"/>
              <a:t> в протоколе информации о решении каждого члена </a:t>
            </a:r>
            <a:r>
              <a:rPr lang="ru-RU" dirty="0" err="1" smtClean="0"/>
              <a:t>комисии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91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Часть 6 статьи 7.30. КоАП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Отклонение заявки на участие в запросе котировок, отстранение участника закупки от участия в запросе предложений (далее в настоящей части - отказ в допуске к участию в запросе) по основаниям, не предусмотренным законодательством Российской Федерации о контрактной системе в сфере закупок, признание заявки на участие в запросе котировок, запросе предложений, окончательного предложения соответствующими требованиям извещения о проведении запроса котировок, документации о проведении запроса предложений в случае, если участнику закупки, подавшему такую заявку, должно быть отказано в допуске к участию в запросе в соответствии с требованиями законодательства Российской Федерации о контрактной системе в сфере закупок, или </a:t>
            </a:r>
            <a:r>
              <a:rPr lang="ru-RU" i="1" dirty="0" smtClean="0"/>
              <a:t>нарушение порядка вскрытия конвертов с заявками на участие в запросе котировок, запросе предложений, с окончательными предложениями и (или) открытия доступа к поданным в форме электронных документов таким заявкам, окончательным предложениям, нарушение порядка рассмотрения и оценки заявок на участие в запросе предложений, окончательных предложений, установленного документацией о проведении запроса предложений, -</a:t>
            </a:r>
          </a:p>
          <a:p>
            <a:r>
              <a:rPr lang="ru-RU" dirty="0" smtClean="0"/>
              <a:t>влекут наложение административного штрафа на должностных лиц в размере 5 процентов начальной (максимальной) цены контракта, но </a:t>
            </a:r>
            <a:r>
              <a:rPr lang="ru-RU" b="1" dirty="0" smtClean="0"/>
              <a:t>не более тридцати тысяч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78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Часть 7 статьи 7.30 КоАП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Признание победителя определения поставщика (подрядчика, исполнителя) с нарушением требований законодательства Российской Федерации о контрактной системе в сфере закупок –</a:t>
            </a:r>
          </a:p>
          <a:p>
            <a:pPr marL="0" indent="0" algn="just">
              <a:buNone/>
            </a:pPr>
            <a:endParaRPr lang="ru-RU" dirty="0" smtClean="0"/>
          </a:p>
          <a:p>
            <a:r>
              <a:rPr lang="ru-RU" dirty="0" smtClean="0"/>
              <a:t>влечет наложение административного штрафа на должностных лиц в размере </a:t>
            </a:r>
            <a:r>
              <a:rPr lang="ru-RU" b="1" dirty="0" smtClean="0"/>
              <a:t>пятидесяти тысяч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39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необращение</a:t>
            </a:r>
            <a:r>
              <a:rPr lang="ru-RU" dirty="0" smtClean="0"/>
              <a:t> о согласовании заключения контракта с единственным поставщиком (подрядчиком, исполнителем) в регламентированный срок не направлено в контрольный орган в сфере закупок товаров, работ, услуг для обеспечения государственных и муниципальных нужд.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35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5999"/>
          </a:xfrm>
        </p:spPr>
        <p:txBody>
          <a:bodyPr>
            <a:normAutofit/>
          </a:bodyPr>
          <a:lstStyle/>
          <a:p>
            <a:r>
              <a:rPr lang="ru-RU" dirty="0" smtClean="0"/>
              <a:t>Часть 8 статьи 7.30 КоАП РФ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84408"/>
            <a:ext cx="9144000" cy="27733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Сокращение сроков подачи заявок на участие в определении поставщика (подрядчика, исполнителя), за исключением случаев, если законодательством Российской Федерации о контрактной системе в сфере закупок допускается сокращение указанных сроков, или нарушение порядка и сроков отмены определения поставщика (подрядчика, исполнителя)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влечет наложение административного штрафа на должностных лиц в размере </a:t>
            </a:r>
            <a:r>
              <a:rPr lang="ru-RU" b="1" dirty="0" smtClean="0"/>
              <a:t>тридцати тысяч рублей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97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Часть 11 статьи 7.30 КоАП РФ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Осуществление закупок товаров, работ, услуг для обеспечения государственных и муниципальных нужд у субъектов малого предпринимательства, социально ориентированных некоммерческих организаций в размере менее размера, предусмотренного законодательством Российской Федерации о контрактной системе в сфере закупок, -</a:t>
            </a:r>
          </a:p>
          <a:p>
            <a:r>
              <a:rPr lang="ru-RU" dirty="0" smtClean="0"/>
              <a:t>влечет наложение административного штрафа на должностных лиц в размере </a:t>
            </a:r>
            <a:r>
              <a:rPr lang="ru-RU" b="1" i="1" dirty="0" smtClean="0"/>
              <a:t>пятидесяти тысяч рублей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40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5004"/>
            <a:ext cx="10515600" cy="539195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dirty="0" smtClean="0"/>
              <a:t>Пример: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В соответствии с  частью 1 статьи 30 Закона о контрактной системе Заказчики обязаны осуществлять закупки у субъектов малого предпринимательства, социально ориентированных некоммерческих организаций в объеме не менее чем пятнадцать процентов совокупного годового объема закупок: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- за невыполнение данного объема.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39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Часть 1 статьи 7.32 КоАП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Заключение контракта по результатам определения поставщика (подрядчика, исполнителя) с нарушением объявленных условий определения поставщика (подрядчика, исполнителя) или условий исполнения контракта, предложенных лицом, с которым в соответствии с законодательством Российской Федерации о контрактной системе в сфере закупок заключается контракт, -</a:t>
            </a:r>
          </a:p>
          <a:p>
            <a:r>
              <a:rPr lang="ru-RU" dirty="0" smtClean="0"/>
              <a:t>влечет наложение административного штрафа на должностных лиц в </a:t>
            </a:r>
            <a:r>
              <a:rPr lang="ru-RU" b="1" u="sng" dirty="0" smtClean="0"/>
              <a:t>размере 1 процента начальной (максимальной) цены контракта, но не менее пяти тысяч рублей и не более тридцати тысяч рублей, на юридических лиц в размере 1 процента начальной (максимальной) цены контракта, но не менее пятидесяти тысяч рублей и не более трехсот тысяч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02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3245"/>
            <a:ext cx="10515600" cy="54437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•	В соответствии с частью 2 статьи 12 Закона о контрактной системе должностные лица заказчиков несут персональную ответственность за соблюдение требований, установленных законодательством Российской Федерации о контрактной системе в сфере закупок и нормативными правовыми актами, указанными в частях 2 и 3 статьи 2 настоящего Федерального закона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	В силу положений части 1 статьи 107 Закона о контрактной системе лица, виновные в нарушении законодательства Российской Федерации и иных нормативных правовых актов о контрактной системе в сфере закупок, несут дисциплинарную, гражданско-правовую, административную, уголовную ответственность в соответствии с законодательством Российской Федерации.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15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Часть 2 статьи 7.32 КоАП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Заключение контракта по результатам определения поставщика (подрядчика, исполнителя) с нарушением объявленных условий определения поставщика (подрядчика, исполнителя) или условий исполнения контракта, предложенных лицом, с которым в соответствии с законодательством Российской Федерации о контрактной системе в сфере закупок заключается контракт, если такое нарушение привело к дополнительному расходованию средств соответствующих бюджетов бюджетной системы Российской Федерации или уменьшению количества поставляемых товаров, объема выполняемых работ, оказываемых услуг для обеспечения государственных и муниципальных нужд, -</a:t>
            </a:r>
          </a:p>
          <a:p>
            <a:r>
              <a:rPr lang="ru-RU" dirty="0" smtClean="0"/>
              <a:t>влечет наложение административного штрафа на должностных лиц, юридических лиц в размере </a:t>
            </a:r>
            <a:r>
              <a:rPr lang="ru-RU" b="1" i="1" dirty="0" smtClean="0"/>
              <a:t>двукратного размера дополнительно израсходованных средств соответствующих бюджетов бюджетной системы Российской Федерации или цен товаров, работ, услуг, количество, объем которых уменьшены и которые явились предметом административного правонарушения.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659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Часть 3 статьи 7.30 КоАП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Нарушение сроков заключения контракта или уклонение от заключения контракта -</a:t>
            </a:r>
          </a:p>
          <a:p>
            <a:r>
              <a:rPr lang="ru-RU" dirty="0" smtClean="0"/>
              <a:t>влечет наложение административного штрафа на должностных лиц в размере пятидесяти тысяч рублей.</a:t>
            </a:r>
          </a:p>
          <a:p>
            <a:pPr marL="0" indent="0">
              <a:buNone/>
            </a:pPr>
            <a:r>
              <a:rPr lang="ru-RU" i="1" dirty="0" smtClean="0"/>
              <a:t>К примеру:</a:t>
            </a:r>
          </a:p>
          <a:p>
            <a:pPr marL="0" indent="0">
              <a:buNone/>
            </a:pPr>
            <a:r>
              <a:rPr lang="ru-RU" i="1" dirty="0" smtClean="0"/>
              <a:t>Заказчик не подписал контракт, признав банковскую гарантию победителя закупки, несоответствующей требованиям законодательства о контрактной системе.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13121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Часть 4 статьи 7.32 КоАП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- Изменение условий контракта, в том числе увеличение цен товаров, работ, услуг, если возможность изменения условий контракта не предусмотрена законодательством Российской Федерации о контрактной системе в сфере закупок, за исключением случаев, предусмотренных частью 4.1 настоящей статьи, -</a:t>
            </a:r>
          </a:p>
          <a:p>
            <a:r>
              <a:rPr lang="ru-RU" dirty="0" smtClean="0"/>
              <a:t>влечет наложение административного штрафа </a:t>
            </a:r>
            <a:r>
              <a:rPr lang="ru-RU" b="1" dirty="0" smtClean="0"/>
              <a:t>на должностных лиц в размере двадцати тысяч рублей; на юридических лиц - двухсот тысяч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809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 за изменение существенных условий контракта (цены контракта, сроков, количества) не предусмотренных статьей 95 Закона о контрактной системе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69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Часть 6 статьи 7.32. КоАП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Нарушение порядка расторжения контракта в случае одностороннего отказа от исполнения контракта -</a:t>
            </a:r>
          </a:p>
          <a:p>
            <a:r>
              <a:rPr lang="ru-RU" dirty="0" smtClean="0"/>
              <a:t>влечет наложение административного штрафа </a:t>
            </a:r>
            <a:r>
              <a:rPr lang="ru-RU" b="1" u="sng" dirty="0" smtClean="0"/>
              <a:t>на должностных лиц в размере пятидесяти тысяч рублей; на юридических лиц - двухсот тысяч рублей.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dirty="0" smtClean="0"/>
              <a:t>К примеру: нарушение сроков расторжения контракта, несвоевременное размещение (</a:t>
            </a:r>
            <a:r>
              <a:rPr lang="ru-RU" i="1" dirty="0" err="1" smtClean="0"/>
              <a:t>неразмещение</a:t>
            </a:r>
            <a:r>
              <a:rPr lang="ru-RU" i="1" dirty="0" smtClean="0"/>
              <a:t>) информации о принятии решения об одностороннем расторжении контракта, </a:t>
            </a:r>
            <a:r>
              <a:rPr lang="ru-RU" i="1" dirty="0" err="1" smtClean="0"/>
              <a:t>ненаправление</a:t>
            </a:r>
            <a:r>
              <a:rPr lang="ru-RU" i="1" dirty="0"/>
              <a:t> </a:t>
            </a:r>
            <a:r>
              <a:rPr lang="ru-RU" i="1" dirty="0" smtClean="0"/>
              <a:t>либо направление с нарушением установленного законом 44-ФЗ срока решения об одностороннем расторжении контракта ППИ.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21472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Статья 7.32.5 КоАП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1381"/>
            <a:ext cx="10515600" cy="46155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Нарушение должностным лицом заказчика срока и порядка оплаты товаров (работ, услуг) при осуществлении закупок для обеспечения государственных и муниципальных нужд, в том числе неисполнение обязанности по обеспечению авансирования, предусмотренного государственным или муниципальным контрактом, -</a:t>
            </a:r>
          </a:p>
          <a:p>
            <a:r>
              <a:rPr lang="ru-RU" dirty="0" smtClean="0"/>
              <a:t>влечет наложение административного штрафа </a:t>
            </a:r>
            <a:r>
              <a:rPr lang="ru-RU" b="1" u="sng" dirty="0" smtClean="0"/>
              <a:t>в размере от тридцати тысяч до пятидесяти тысяч рублей.</a:t>
            </a:r>
          </a:p>
          <a:p>
            <a:pPr marL="0" indent="0">
              <a:buNone/>
            </a:pPr>
            <a:r>
              <a:rPr lang="ru-RU" dirty="0" smtClean="0"/>
              <a:t>2. Совершение административного правонарушения, предусмотренного частью 1 настоящей статьи, должностным лицом, ранее подвергнутым административному наказанию за аналогичное административное правонарушение, -</a:t>
            </a:r>
          </a:p>
          <a:p>
            <a:r>
              <a:rPr lang="ru-RU" b="1" i="1" u="sng" dirty="0" smtClean="0"/>
              <a:t>влечет дисквалификацию на срок от одного года до двух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262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94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Часть 4.2. статьи 7.30 КоАП РФ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Утверждение конкурсной документации, документации об аукционе, документации о проведении запроса предложений, определение содержания извещения о проведении запроса котировок с нарушением требований, предусмотренных законодательством Российской Федерации о контрактной системе в сфере закупок, за исключением случаев, предусмотренных частями 4 и 4.1 настоящей статьи, -</a:t>
            </a:r>
          </a:p>
          <a:p>
            <a:r>
              <a:rPr lang="ru-RU" dirty="0" smtClean="0"/>
              <a:t>влечет наложение административного штрафа на должностных лиц в размере </a:t>
            </a:r>
            <a:r>
              <a:rPr lang="ru-RU" b="1" i="1" u="sng" dirty="0" smtClean="0"/>
              <a:t>трех тысяч рублей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1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Должностное лицо, привлекаемое к административной ответственности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65562"/>
            <a:ext cx="10515600" cy="35372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Кто утвердил?</a:t>
            </a:r>
          </a:p>
          <a:p>
            <a:pPr>
              <a:buFontTx/>
              <a:buChar char="-"/>
            </a:pPr>
            <a:r>
              <a:rPr lang="ru-RU" dirty="0" smtClean="0"/>
              <a:t>Когда утвердил?</a:t>
            </a:r>
          </a:p>
          <a:p>
            <a:pPr>
              <a:buFontTx/>
              <a:buChar char="-"/>
            </a:pPr>
            <a:r>
              <a:rPr lang="ru-RU" dirty="0" smtClean="0"/>
              <a:t>Входит ли это в его обязанности?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24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Части 1, 1.1, 1.2, 1.3 и 3</a:t>
            </a:r>
            <a:br>
              <a:rPr lang="ru-RU" dirty="0" smtClean="0"/>
            </a:br>
            <a:r>
              <a:rPr lang="ru-RU" dirty="0" smtClean="0"/>
              <a:t> статьи 7.30. КоАП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 smtClean="0"/>
              <a:t>неразмещение</a:t>
            </a:r>
            <a:r>
              <a:rPr lang="ru-RU" dirty="0" smtClean="0"/>
              <a:t> в ЕИС протоколов закупки является административным нарушением и влечет наложение административного штрафа на должностных лиц в размере от 30 до 50 тыс. руб.; на юридических лиц - от 100 до 300 тыс. рублей. 	Является административным нарушением и размещение в ЕИС протоколов более чем через 3 дня после их подписания - в данном случае это влечет наложение административного штрафа на должностных лиц в размере от 2 до 5 тыс. руб.; на юридических лиц - от 10 до 30 тыс. руб..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14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Часть 1.6. статьи 7.30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ru-RU" dirty="0" smtClean="0"/>
              <a:t>Размещение в единой информационной системе в сфере закупок извещения об осуществлении закупки или направление приглашения принять участие в определении поставщика (подрядчика, исполнителя) в случае, если информация о такой закупке не включена в план-график,</a:t>
            </a:r>
          </a:p>
          <a:p>
            <a:pPr>
              <a:buFontTx/>
              <a:buChar char="-"/>
            </a:pPr>
            <a:r>
              <a:rPr lang="ru-RU" dirty="0" smtClean="0"/>
              <a:t>влечет наложение административного штрафа на должностных лиц в размере тридцати тысяч рублей.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К примеру: за размещение закупки, информация о которой отсутствует в плане-графике (часть 1 статьи 16 закона 44-ФЗ)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2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Часть 2 статьи 7.31 КоАП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Ненаправление</a:t>
            </a:r>
            <a:r>
              <a:rPr lang="ru-RU" dirty="0" smtClean="0"/>
              <a:t>, несвоевременное направление в орган, уполномоченный на осуществление контроля в сфере закупок, информации, подлежащей включению в реестр недобросовестных поставщиков (подрядчиков, исполнителей), или непредставление, несвоевременное представление в федеральный орган исполнительной власти, орган исполнительной власти субъекта Российской Федерации, орган местного самоуправления, уполномоченные на ведение реестра контрактов, заключенных заказчиками, реестра контрактов, содержащего сведения, составляющие государственную тайну, информации (сведений) и (или) документов, подлежащих включению в такие реестры контрактов, если направление, представление указанных информации (сведений) и (или) документов являются обязательными в соответствии с законодательством Российской Федерации о контрактной системе в сфере закупок, или представление, направление недостоверной информации (сведений) и (или) документов, содержащих недостоверную информацию, -</a:t>
            </a:r>
          </a:p>
          <a:p>
            <a:r>
              <a:rPr lang="ru-RU" dirty="0" smtClean="0"/>
              <a:t>влечет наложение административного штрафа на должностных лиц в размере </a:t>
            </a:r>
            <a:r>
              <a:rPr lang="ru-RU" b="1" u="sng" dirty="0" smtClean="0"/>
              <a:t>двадцати тысяч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29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3358"/>
            <a:ext cx="10515600" cy="475360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err="1" smtClean="0"/>
              <a:t>ненаправление</a:t>
            </a:r>
            <a:r>
              <a:rPr lang="ru-RU" dirty="0" smtClean="0"/>
              <a:t>, несвоевременное направление информации в контрольный орган для принятия решения о включении (</a:t>
            </a:r>
            <a:r>
              <a:rPr lang="ru-RU" dirty="0" err="1" smtClean="0"/>
              <a:t>невключении</a:t>
            </a:r>
            <a:r>
              <a:rPr lang="ru-RU" dirty="0" smtClean="0"/>
              <a:t>) в РНП в случаях: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Уклонения ППИ от подписания контракта,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Одностороннего расторжения контракта с ППИ.</a:t>
            </a:r>
          </a:p>
          <a:p>
            <a:pPr algn="just"/>
            <a:r>
              <a:rPr lang="ru-RU" dirty="0" smtClean="0"/>
              <a:t>За </a:t>
            </a:r>
            <a:r>
              <a:rPr lang="ru-RU" dirty="0" err="1" smtClean="0"/>
              <a:t>ненаправление</a:t>
            </a:r>
            <a:r>
              <a:rPr lang="ru-RU" dirty="0" smtClean="0"/>
              <a:t>, несвоевременное направление  в федеральный орган исполнительной власти, орган исполнительной власти субъекта Российской Федерации, орган местного самоуправления, уполномоченные на ведение реестра контрактов, и (или) направление документов, содержащих недостоверную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53489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Часть 2 статьи 7.30 КоАП РФ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464" y="194639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Отклонение заявки на участие в конкурсе, отказ в допуске к участию в аукционе, признание заявки на участие в закупке товара, работы или услуги не соответствующей требованиям </a:t>
            </a:r>
            <a:r>
              <a:rPr lang="ru-RU" b="1" dirty="0" smtClean="0"/>
              <a:t>конкурсной документации, документации об аукционе</a:t>
            </a:r>
            <a:r>
              <a:rPr lang="ru-RU" dirty="0" smtClean="0"/>
              <a:t>, отстранение участника закупки от участия в конкурсе, аукционе (далее в настоящей части - отказ в допуске к участию в закупке) по основаниям, не предусмотренным законодательством Российской Федерации о контрактной системе в сфере закупок, признание заявки на участие в конкурсе надлежащей, соответствующей требованиям конкурсной документации, признание заявки на участие в аукционе надлежащей, соответствующей требованиям документации об аукционе, в случае, если участнику, подавшему такую заявку, должно быть отказано в допуске к участию в закупке в соответствии с требованиями законодательства Российской Федерации о контрактной системе в сфере закупок, или нарушение порядка вскрытия конвертов с заявками на участие в конкурсе, закрытом аукционе и (или) открытия доступа к таким заявкам, поданным в форме электронных документов, нарушение порядка рассмотрения и оценки таких заявок, окончательных предложений участников закупки, установленного конкурсной документацией, -</a:t>
            </a:r>
          </a:p>
          <a:p>
            <a:r>
              <a:rPr lang="ru-RU" dirty="0" smtClean="0"/>
              <a:t>влекут наложение административного штрафа на должностных лиц в размере 1 процента начальной (максимальной) цены контракта, но не менее пяти тысяч рублей и не более тридцати тысяч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255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579</Words>
  <Application>Microsoft Office PowerPoint</Application>
  <PresentationFormat>Произвольный</PresentationFormat>
  <Paragraphs>100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Натуральные материалы</vt:lpstr>
      <vt:lpstr>                                 Ответственность должностных лиц  по КоАП РФ  Практика применения</vt:lpstr>
      <vt:lpstr>Презентация PowerPoint</vt:lpstr>
      <vt:lpstr>Часть 4.2. статьи 7.30 КоАП РФ</vt:lpstr>
      <vt:lpstr>Должностное лицо, привлекаемое к административной ответственности</vt:lpstr>
      <vt:lpstr>Части 1, 1.1, 1.2, 1.3 и 3  статьи 7.30. КоАП РФ</vt:lpstr>
      <vt:lpstr>Часть 1.6. статьи 7.30</vt:lpstr>
      <vt:lpstr>Часть 2 статьи 7.31 КоАП РФ</vt:lpstr>
      <vt:lpstr>Примеры:</vt:lpstr>
      <vt:lpstr>Часть 2 статьи 7.30 КоАП РФ</vt:lpstr>
      <vt:lpstr>Примеры:</vt:lpstr>
      <vt:lpstr>Часть 2.1. статьи 7.30 КоАП РФ</vt:lpstr>
      <vt:lpstr>Примеры:</vt:lpstr>
      <vt:lpstr>Часть 6 статьи 7.30. КоАП РФ</vt:lpstr>
      <vt:lpstr>Часть 7 статьи 7.30 КоАП РФ</vt:lpstr>
      <vt:lpstr>Пример:</vt:lpstr>
      <vt:lpstr>Часть 8 статьи 7.30 КоАП РФ</vt:lpstr>
      <vt:lpstr>Часть 11 статьи 7.30 КоАП РФ </vt:lpstr>
      <vt:lpstr>Презентация PowerPoint</vt:lpstr>
      <vt:lpstr>Часть 1 статьи 7.32 КоАП РФ</vt:lpstr>
      <vt:lpstr>Часть 2 статьи 7.32 КоАП РФ</vt:lpstr>
      <vt:lpstr>Часть 3 статьи 7.30 КоАП РФ</vt:lpstr>
      <vt:lpstr>Часть 4 статьи 7.32 КоАП РФ</vt:lpstr>
      <vt:lpstr>Пример: </vt:lpstr>
      <vt:lpstr>Часть 6 статьи 7.32. КоАП РФ</vt:lpstr>
      <vt:lpstr>Статья 7.32.5 КоАП РФ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Ответственность должностных лиц  по КоАП РФ  Практика применения</dc:title>
  <dc:creator>Надежда Васильевна Тихонова</dc:creator>
  <cp:lastModifiedBy>Платонова Сардаана Юрьевна</cp:lastModifiedBy>
  <cp:revision>16</cp:revision>
  <dcterms:created xsi:type="dcterms:W3CDTF">2021-10-08T02:46:41Z</dcterms:created>
  <dcterms:modified xsi:type="dcterms:W3CDTF">2021-11-23T07:36:54Z</dcterms:modified>
</cp:coreProperties>
</file>