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2"/>
  </p:notesMasterIdLst>
  <p:sldIdLst>
    <p:sldId id="256" r:id="rId2"/>
    <p:sldId id="259" r:id="rId3"/>
    <p:sldId id="260" r:id="rId4"/>
    <p:sldId id="261" r:id="rId5"/>
    <p:sldId id="262" r:id="rId6"/>
    <p:sldId id="263" r:id="rId7"/>
    <p:sldId id="264" r:id="rId8"/>
    <p:sldId id="265" r:id="rId9"/>
    <p:sldId id="267" r:id="rId10"/>
    <p:sldId id="266" r:id="rId11"/>
    <p:sldId id="268" r:id="rId12"/>
    <p:sldId id="269" r:id="rId13"/>
    <p:sldId id="272" r:id="rId14"/>
    <p:sldId id="270" r:id="rId15"/>
    <p:sldId id="271" r:id="rId16"/>
    <p:sldId id="273" r:id="rId17"/>
    <p:sldId id="274" r:id="rId18"/>
    <p:sldId id="275" r:id="rId19"/>
    <p:sldId id="276" r:id="rId20"/>
    <p:sldId id="277"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14" d="100"/>
          <a:sy n="114" d="100"/>
        </p:scale>
        <p:origin x="-35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EF1B6-880F-4715-83A8-DF738863F24C}" type="datetimeFigureOut">
              <a:rPr lang="ru-RU" smtClean="0"/>
              <a:t>23.11.2021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8EDC6-1FEA-43A9-8E05-F910B8283B1E}" type="slidenum">
              <a:rPr lang="ru-RU" smtClean="0"/>
              <a:t>‹#›</a:t>
            </a:fld>
            <a:endParaRPr lang="ru-RU"/>
          </a:p>
        </p:txBody>
      </p:sp>
    </p:spTree>
    <p:extLst>
      <p:ext uri="{BB962C8B-B14F-4D97-AF65-F5344CB8AC3E}">
        <p14:creationId xmlns:p14="http://schemas.microsoft.com/office/powerpoint/2010/main" val="194863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78EDC6-1FEA-43A9-8E05-F910B8283B1E}" type="slidenum">
              <a:rPr lang="ru-RU" smtClean="0"/>
              <a:t>1</a:t>
            </a:fld>
            <a:endParaRPr lang="ru-RU"/>
          </a:p>
        </p:txBody>
      </p:sp>
    </p:spTree>
    <p:extLst>
      <p:ext uri="{BB962C8B-B14F-4D97-AF65-F5344CB8AC3E}">
        <p14:creationId xmlns:p14="http://schemas.microsoft.com/office/powerpoint/2010/main" val="3216326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7C4F510-AB36-476C-A3F6-9CAFACD90F7A}"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648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E0242E-467E-405E-B315-DCA187D524EE}" type="datetimeFigureOut">
              <a:rPr lang="ru-RU" smtClean="0"/>
              <a:t>23.11.2021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C4F510-AB36-476C-A3F6-9CAFACD90F7A}" type="slidenum">
              <a:rPr lang="ru-RU" smtClean="0"/>
              <a:t>‹#›</a:t>
            </a:fld>
            <a:endParaRPr lang="ru-RU"/>
          </a:p>
        </p:txBody>
      </p:sp>
    </p:spTree>
    <p:extLst>
      <p:ext uri="{BB962C8B-B14F-4D97-AF65-F5344CB8AC3E}">
        <p14:creationId xmlns:p14="http://schemas.microsoft.com/office/powerpoint/2010/main" val="1926562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467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876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spTree>
    <p:extLst>
      <p:ext uri="{BB962C8B-B14F-4D97-AF65-F5344CB8AC3E}">
        <p14:creationId xmlns:p14="http://schemas.microsoft.com/office/powerpoint/2010/main" val="3007323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616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390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002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6606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spTree>
    <p:extLst>
      <p:ext uri="{BB962C8B-B14F-4D97-AF65-F5344CB8AC3E}">
        <p14:creationId xmlns:p14="http://schemas.microsoft.com/office/powerpoint/2010/main" val="1669238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E0242E-467E-405E-B315-DCA187D524EE}" type="datetimeFigureOut">
              <a:rPr lang="ru-RU" smtClean="0"/>
              <a:t>23.11.2021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C4F510-AB36-476C-A3F6-9CAFACD90F7A}"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675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1E0242E-467E-405E-B315-DCA187D524EE}" type="datetimeFigureOut">
              <a:rPr lang="ru-RU" smtClean="0"/>
              <a:t>23.11.2021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C4F510-AB36-476C-A3F6-9CAFACD90F7A}" type="slidenum">
              <a:rPr lang="ru-RU" smtClean="0"/>
              <a:t>‹#›</a:t>
            </a:fld>
            <a:endParaRPr lang="ru-RU"/>
          </a:p>
        </p:txBody>
      </p:sp>
    </p:spTree>
    <p:extLst>
      <p:ext uri="{BB962C8B-B14F-4D97-AF65-F5344CB8AC3E}">
        <p14:creationId xmlns:p14="http://schemas.microsoft.com/office/powerpoint/2010/main" val="271321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1E0242E-467E-405E-B315-DCA187D524EE}" type="datetimeFigureOut">
              <a:rPr lang="ru-RU" smtClean="0"/>
              <a:t>23.11.2021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C4F510-AB36-476C-A3F6-9CAFACD90F7A}"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311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1E0242E-467E-405E-B315-DCA187D524EE}" type="datetimeFigureOut">
              <a:rPr lang="ru-RU" smtClean="0"/>
              <a:t>23.11.2021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C4F510-AB36-476C-A3F6-9CAFACD90F7A}"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088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0242E-467E-405E-B315-DCA187D524EE}" type="datetimeFigureOut">
              <a:rPr lang="ru-RU" smtClean="0"/>
              <a:t>23.11.2021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C4F510-AB36-476C-A3F6-9CAFACD90F7A}" type="slidenum">
              <a:rPr lang="ru-RU" smtClean="0"/>
              <a:t>‹#›</a:t>
            </a:fld>
            <a:endParaRPr lang="ru-RU"/>
          </a:p>
        </p:txBody>
      </p:sp>
    </p:spTree>
    <p:extLst>
      <p:ext uri="{BB962C8B-B14F-4D97-AF65-F5344CB8AC3E}">
        <p14:creationId xmlns:p14="http://schemas.microsoft.com/office/powerpoint/2010/main" val="319638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E0242E-467E-405E-B315-DCA187D524EE}" type="datetimeFigureOut">
              <a:rPr lang="ru-RU" smtClean="0"/>
              <a:t>23.11.2021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C4F510-AB36-476C-A3F6-9CAFACD90F7A}"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735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E0242E-467E-405E-B315-DCA187D524EE}" type="datetimeFigureOut">
              <a:rPr lang="ru-RU" smtClean="0"/>
              <a:t>23.11.2021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C4F510-AB36-476C-A3F6-9CAFACD90F7A}" type="slidenum">
              <a:rPr lang="ru-RU" smtClean="0"/>
              <a:t>‹#›</a:t>
            </a:fld>
            <a:endParaRPr lang="ru-RU"/>
          </a:p>
        </p:txBody>
      </p:sp>
    </p:spTree>
    <p:extLst>
      <p:ext uri="{BB962C8B-B14F-4D97-AF65-F5344CB8AC3E}">
        <p14:creationId xmlns:p14="http://schemas.microsoft.com/office/powerpoint/2010/main" val="3539481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E0242E-467E-405E-B315-DCA187D524EE}" type="datetimeFigureOut">
              <a:rPr lang="ru-RU" smtClean="0"/>
              <a:t>23.11.2021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C4F510-AB36-476C-A3F6-9CAFACD90F7A}" type="slidenum">
              <a:rPr lang="ru-RU" smtClean="0"/>
              <a:t>‹#›</a:t>
            </a:fld>
            <a:endParaRPr lang="ru-RU"/>
          </a:p>
        </p:txBody>
      </p:sp>
    </p:spTree>
    <p:extLst>
      <p:ext uri="{BB962C8B-B14F-4D97-AF65-F5344CB8AC3E}">
        <p14:creationId xmlns:p14="http://schemas.microsoft.com/office/powerpoint/2010/main" val="9285506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noAutofit/>
          </a:bodyPr>
          <a:lstStyle/>
          <a:p>
            <a:r>
              <a:rPr lang="ru-RU" sz="2400" dirty="0">
                <a:latin typeface="Times New Roman" panose="02020603050405020304" pitchFamily="18" charset="0"/>
                <a:cs typeface="Times New Roman" panose="02020603050405020304" pitchFamily="18" charset="0"/>
              </a:rPr>
              <a:t>Основания и порядок включения информации в реестр недобросовестных </a:t>
            </a:r>
            <a:r>
              <a:rPr lang="ru-RU" sz="2400" dirty="0" smtClean="0">
                <a:latin typeface="Times New Roman" panose="02020603050405020304" pitchFamily="18" charset="0"/>
                <a:cs typeface="Times New Roman" panose="02020603050405020304" pitchFamily="18" charset="0"/>
              </a:rPr>
              <a:t>поставщиков</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подрядчиков, исполнителей</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ru-RU" sz="2400" dirty="0">
                <a:latin typeface="Times New Roman" panose="02020603050405020304" pitchFamily="18" charset="0"/>
                <a:cs typeface="Times New Roman" panose="02020603050405020304" pitchFamily="18" charset="0"/>
              </a:rPr>
              <a:t>Изменения правил включения информации в реестр недобросовестных поставщиков (подрядчиков, исполнителей</a:t>
            </a:r>
            <a:r>
              <a:rPr lang="ru-RU" sz="2400" dirty="0" smtClean="0">
                <a:latin typeface="Times New Roman" panose="02020603050405020304" pitchFamily="18" charset="0"/>
                <a:cs typeface="Times New Roman" panose="02020603050405020304" pitchFamily="18" charset="0"/>
              </a:rPr>
              <a:t>) с </a:t>
            </a:r>
            <a:r>
              <a:rPr lang="ru-RU" sz="2400" dirty="0">
                <a:latin typeface="Times New Roman" panose="02020603050405020304" pitchFamily="18" charset="0"/>
                <a:cs typeface="Times New Roman" panose="02020603050405020304" pitchFamily="18" charset="0"/>
              </a:rPr>
              <a:t>01.07.2021 года.</a:t>
            </a:r>
          </a:p>
        </p:txBody>
      </p:sp>
      <p:sp>
        <p:nvSpPr>
          <p:cNvPr id="4" name="TextBox 3"/>
          <p:cNvSpPr txBox="1"/>
          <p:nvPr/>
        </p:nvSpPr>
        <p:spPr>
          <a:xfrm>
            <a:off x="7967050" y="5685576"/>
            <a:ext cx="4224950" cy="1200329"/>
          </a:xfrm>
          <a:prstGeom prst="rect">
            <a:avLst/>
          </a:prstGeom>
          <a:noFill/>
        </p:spPr>
        <p:txBody>
          <a:bodyPr wrap="square" rtlCol="0">
            <a:spAutoFit/>
          </a:bodyPr>
          <a:lstStyle/>
          <a:p>
            <a:r>
              <a:rPr lang="ru-RU" dirty="0" smtClean="0"/>
              <a:t>Заместитель начальника отдела контроля закупок Якутского УФАС России</a:t>
            </a:r>
          </a:p>
          <a:p>
            <a:r>
              <a:rPr lang="ru-RU" dirty="0" err="1" smtClean="0"/>
              <a:t>Болбас</a:t>
            </a:r>
            <a:r>
              <a:rPr lang="ru-RU" dirty="0" smtClean="0"/>
              <a:t> Кристина Артемовна</a:t>
            </a:r>
          </a:p>
          <a:p>
            <a:endParaRPr lang="ru-RU" dirty="0"/>
          </a:p>
        </p:txBody>
      </p:sp>
    </p:spTree>
    <p:extLst>
      <p:ext uri="{BB962C8B-B14F-4D97-AF65-F5344CB8AC3E}">
        <p14:creationId xmlns:p14="http://schemas.microsoft.com/office/powerpoint/2010/main" val="1138515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latin typeface="Times New Roman" panose="02020603050405020304" pitchFamily="18" charset="0"/>
                <a:cs typeface="Times New Roman" panose="02020603050405020304" pitchFamily="18" charset="0"/>
              </a:rPr>
              <a:t>ПРАВИЛА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ВЕДЕНИЯ РЕЕСТРА НЕДОБРОСОВЕСТНЫХ ПОСТАВЩИКОВ</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(ПОДРЯДЧИКОВ, ИСПОЛНИТЕЛЕЙ</a:t>
            </a:r>
            <a:r>
              <a:rPr lang="ru-RU" sz="2400" dirty="0" smtClean="0">
                <a:latin typeface="Times New Roman" panose="02020603050405020304" pitchFamily="18" charset="0"/>
                <a:cs typeface="Times New Roman" panose="02020603050405020304" pitchFamily="18" charset="0"/>
              </a:rPr>
              <a:t>) №1078 от 30.06.2021</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algn="just"/>
            <a:endParaRPr lang="ru-RU" sz="1600"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1 июля изменилась процедура направления данных в РНП. Правительство опубликовало новые правила ведения реестра вместо старых. </a:t>
            </a:r>
            <a:endParaRPr lang="en-US"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Заказчики теперь готовят обращение (раньше- информацию) </a:t>
            </a:r>
            <a:r>
              <a:rPr lang="ru-RU" dirty="0">
                <a:latin typeface="Times New Roman" panose="02020603050405020304" pitchFamily="18" charset="0"/>
                <a:cs typeface="Times New Roman" panose="02020603050405020304" pitchFamily="18" charset="0"/>
              </a:rPr>
              <a:t>в контрольный орган.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правилах среди прочего предусмотрели порядок его направления и рассмотрения. </a:t>
            </a:r>
            <a:endParaRPr lang="ru-RU" dirty="0"/>
          </a:p>
        </p:txBody>
      </p:sp>
    </p:spTree>
    <p:extLst>
      <p:ext uri="{BB962C8B-B14F-4D97-AF65-F5344CB8AC3E}">
        <p14:creationId xmlns:p14="http://schemas.microsoft.com/office/powerpoint/2010/main" val="2132307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latin typeface="Times New Roman" panose="02020603050405020304" pitchFamily="18" charset="0"/>
                <a:cs typeface="Times New Roman" panose="02020603050405020304" pitchFamily="18" charset="0"/>
              </a:rPr>
              <a:t>Ведение реестра осуществляется в электронном виде путем формирования или изменения в соответствии с </a:t>
            </a:r>
            <a:r>
              <a:rPr lang="ru-RU" dirty="0" smtClean="0">
                <a:latin typeface="Times New Roman" panose="02020603050405020304" pitchFamily="18" charset="0"/>
                <a:cs typeface="Times New Roman" panose="02020603050405020304" pitchFamily="18" charset="0"/>
              </a:rPr>
              <a:t>Правилами </a:t>
            </a:r>
            <a:r>
              <a:rPr lang="ru-RU" dirty="0">
                <a:latin typeface="Times New Roman" panose="02020603050405020304" pitchFamily="18" charset="0"/>
                <a:cs typeface="Times New Roman" panose="02020603050405020304" pitchFamily="18" charset="0"/>
              </a:rPr>
              <a:t>реестровых записей. Последовательная совокупность реестровых записей образует реестр, который размещается в единой информационной системе в сфере закупок (далее - единая информационная система). В случае внесения в соответствии с </a:t>
            </a:r>
            <a:r>
              <a:rPr lang="ru-RU" dirty="0" smtClean="0">
                <a:latin typeface="Times New Roman" panose="02020603050405020304" pitchFamily="18" charset="0"/>
                <a:cs typeface="Times New Roman" panose="02020603050405020304" pitchFamily="18" charset="0"/>
              </a:rPr>
              <a:t>Правилами </a:t>
            </a:r>
            <a:r>
              <a:rPr lang="ru-RU" dirty="0">
                <a:latin typeface="Times New Roman" panose="02020603050405020304" pitchFamily="18" charset="0"/>
                <a:cs typeface="Times New Roman" panose="02020603050405020304" pitchFamily="18" charset="0"/>
              </a:rPr>
              <a:t>в реестр изменений информация, размещенная в реестре, изменяется, а реестровая запись обновляется.</a:t>
            </a:r>
          </a:p>
        </p:txBody>
      </p:sp>
    </p:spTree>
    <p:extLst>
      <p:ext uri="{BB962C8B-B14F-4D97-AF65-F5344CB8AC3E}">
        <p14:creationId xmlns:p14="http://schemas.microsoft.com/office/powerpoint/2010/main" val="4021426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1000" dirty="0"/>
          </a:p>
        </p:txBody>
      </p:sp>
      <p:sp>
        <p:nvSpPr>
          <p:cNvPr id="3" name="Объект 2"/>
          <p:cNvSpPr>
            <a:spLocks noGrp="1"/>
          </p:cNvSpPr>
          <p:nvPr>
            <p:ph idx="1"/>
          </p:nvPr>
        </p:nvSpPr>
        <p:spPr/>
        <p:txBody>
          <a:bodyPr>
            <a:normAutofit fontScale="70000" lnSpcReduction="20000"/>
          </a:bodyPr>
          <a:lstStyle/>
          <a:p>
            <a:pPr algn="just"/>
            <a:r>
              <a:rPr lang="ru-RU" dirty="0">
                <a:latin typeface="Times New Roman" panose="02020603050405020304" pitchFamily="18" charset="0"/>
                <a:cs typeface="Times New Roman" panose="02020603050405020304" pitchFamily="18" charset="0"/>
              </a:rPr>
              <a:t>Обращение формируется по форме согласно приложению N 1 и направляется в срок, предусмотренный частью 4 статьи 104 Закона о контрактной системе, заказчиком либо уполномоченным органом или уполномоченным учреждением, наделенными полномочиями в соответствии со статьей 26 Закона о контрактной </a:t>
            </a:r>
            <a:r>
              <a:rPr lang="ru-RU" dirty="0" smtClean="0">
                <a:latin typeface="Times New Roman" panose="02020603050405020304" pitchFamily="18" charset="0"/>
                <a:cs typeface="Times New Roman" panose="02020603050405020304" pitchFamily="18" charset="0"/>
              </a:rPr>
              <a:t>системе</a:t>
            </a:r>
            <a:r>
              <a:rPr lang="ru-RU" dirty="0"/>
              <a:t/>
            </a:r>
            <a:br>
              <a:rPr lang="ru-RU" dirty="0"/>
            </a:br>
            <a:endParaRPr lang="ru-RU" dirty="0"/>
          </a:p>
          <a:p>
            <a:pPr algn="just"/>
            <a:r>
              <a:rPr lang="ru-RU" dirty="0">
                <a:latin typeface="Times New Roman" panose="02020603050405020304" pitchFamily="18" charset="0"/>
                <a:cs typeface="Times New Roman" panose="02020603050405020304" pitchFamily="18" charset="0"/>
              </a:rPr>
              <a:t>В</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случае формирования обращения не по форме, предусмотренной приложением N 1 к настоящим Правилам, и (или) непредставления информации и документов, предусмотренных пунктами 3 - 8 настоящих Правил, орган контроля не осуществляет действия, предусмотренные пунктом 13 настоящих Правил, и не позднее одного рабочего дня со дня, следующего за днем регистрации такого обращения, направляет заказчику уведомление о несоответствии обращения положениям настоящих Правил (с указанием выявленного несоответствия) и о необходимости направить информацию и документы, предусмотренные настоящими Правилами, по форме согласно приложению N 2 к настоящим Правилам на бумажном носителе в одном </a:t>
            </a:r>
            <a:r>
              <a:rPr lang="ru-RU" dirty="0" smtClean="0">
                <a:latin typeface="Times New Roman" panose="02020603050405020304" pitchFamily="18" charset="0"/>
                <a:cs typeface="Times New Roman" panose="02020603050405020304" pitchFamily="18" charset="0"/>
              </a:rPr>
              <a:t>экземпляре.</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918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010" y="2444437"/>
            <a:ext cx="5645588" cy="3770234"/>
          </a:xfrm>
          <a:prstGeom prst="rect">
            <a:avLst/>
          </a:prstGeom>
        </p:spPr>
      </p:pic>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sz="2000" dirty="0">
                <a:latin typeface="Times New Roman" panose="02020603050405020304" pitchFamily="18" charset="0"/>
                <a:cs typeface="Times New Roman" panose="02020603050405020304" pitchFamily="18" charset="0"/>
              </a:rPr>
              <a:t>Не позднее пяти рабочих дней со дня, следующего за днем поступления обращения, орган контроля (за исключением случаев, предусмотренных подпунктом "е" пункта 9 и подпунктом "г" пункта 10 </a:t>
            </a:r>
            <a:r>
              <a:rPr lang="ru-RU" sz="2000" dirty="0" smtClean="0">
                <a:latin typeface="Times New Roman" panose="02020603050405020304" pitchFamily="18" charset="0"/>
                <a:cs typeface="Times New Roman" panose="02020603050405020304" pitchFamily="18" charset="0"/>
              </a:rPr>
              <a:t>Правил</a:t>
            </a:r>
            <a:r>
              <a:rPr lang="ru-RU" sz="2000" dirty="0">
                <a:latin typeface="Times New Roman" panose="02020603050405020304" pitchFamily="18" charset="0"/>
                <a:cs typeface="Times New Roman" panose="02020603050405020304" pitchFamily="18" charset="0"/>
              </a:rPr>
              <a:t>), осуществляет следующую совокупность действий:</a:t>
            </a:r>
            <a:r>
              <a:rPr lang="ru-RU" sz="900" dirty="0"/>
              <a:t/>
            </a:r>
            <a:br>
              <a:rPr lang="ru-RU" sz="900" dirty="0"/>
            </a:br>
            <a:endParaRPr lang="ru-RU" sz="900" dirty="0"/>
          </a:p>
        </p:txBody>
      </p:sp>
      <p:sp>
        <p:nvSpPr>
          <p:cNvPr id="3" name="Объект 2"/>
          <p:cNvSpPr>
            <a:spLocks noGrp="1"/>
          </p:cNvSpPr>
          <p:nvPr>
            <p:ph idx="1"/>
          </p:nvPr>
        </p:nvSpPr>
        <p:spPr>
          <a:xfrm>
            <a:off x="1295401" y="2556932"/>
            <a:ext cx="7866706" cy="3318936"/>
          </a:xfrm>
        </p:spPr>
        <p:txBody>
          <a:bodyPr>
            <a:normAutofit fontScale="55000" lnSpcReduction="20000"/>
          </a:bodyPr>
          <a:lstStyle/>
          <a:p>
            <a:pPr algn="just"/>
            <a:r>
              <a:rPr lang="ru-RU" sz="2600" dirty="0" smtClean="0">
                <a:latin typeface="Times New Roman" panose="02020603050405020304" pitchFamily="18" charset="0"/>
                <a:cs typeface="Times New Roman" panose="02020603050405020304" pitchFamily="18" charset="0"/>
              </a:rPr>
              <a:t>рассматривает </a:t>
            </a:r>
            <a:r>
              <a:rPr lang="ru-RU" sz="2600" dirty="0">
                <a:latin typeface="Times New Roman" panose="02020603050405020304" pitchFamily="18" charset="0"/>
                <a:cs typeface="Times New Roman" panose="02020603050405020304" pitchFamily="18" charset="0"/>
              </a:rPr>
              <a:t>обращение, проводит проверку содержащихся в обращении фактов, свидетельствующих об уклонении участника закупки от заключения контракта либо о расторжении контракта по решению суда или об одностороннем отказе заказчика от исполнения контракта в связи с существенными нарушениями поставщиком (подрядчиком, исполнителем) условий контракта, а также внеплановую проверку, предусмотренную пунктом 5 части 15 статьи 99 </a:t>
            </a:r>
            <a:r>
              <a:rPr lang="ru-RU" sz="2600" dirty="0" smtClean="0">
                <a:latin typeface="Times New Roman" panose="02020603050405020304" pitchFamily="18" charset="0"/>
                <a:cs typeface="Times New Roman" panose="02020603050405020304" pitchFamily="18" charset="0"/>
              </a:rPr>
              <a:t>Закона о контрактной системе</a:t>
            </a:r>
            <a:endParaRPr lang="ru-RU" sz="2600" dirty="0">
              <a:latin typeface="Times New Roman" panose="02020603050405020304" pitchFamily="18" charset="0"/>
              <a:cs typeface="Times New Roman" panose="02020603050405020304" pitchFamily="18" charset="0"/>
            </a:endParaRPr>
          </a:p>
          <a:p>
            <a:pPr algn="just"/>
            <a:r>
              <a:rPr lang="ru-RU" sz="2600" dirty="0">
                <a:latin typeface="Times New Roman" panose="02020603050405020304" pitchFamily="18" charset="0"/>
                <a:cs typeface="Times New Roman" panose="02020603050405020304" pitchFamily="18" charset="0"/>
              </a:rPr>
              <a:t>по результатам рассмотрения обращения и проведения проверок, указанных в подпункте "а" настоящего пункта, принимает решение о включении информации об участнике закупки, о поставщике (подрядчике, исполнителе) в реестр либо в случаях, предусмотренных пунктами 14 и 15 </a:t>
            </a:r>
            <a:r>
              <a:rPr lang="ru-RU" sz="2600" dirty="0" smtClean="0">
                <a:latin typeface="Times New Roman" panose="02020603050405020304" pitchFamily="18" charset="0"/>
                <a:cs typeface="Times New Roman" panose="02020603050405020304" pitchFamily="18" charset="0"/>
              </a:rPr>
              <a:t>Правил</a:t>
            </a:r>
            <a:r>
              <a:rPr lang="ru-RU" sz="2600" dirty="0">
                <a:latin typeface="Times New Roman" panose="02020603050405020304" pitchFamily="18" charset="0"/>
                <a:cs typeface="Times New Roman" panose="02020603050405020304" pitchFamily="18" charset="0"/>
              </a:rPr>
              <a:t>, об отказе во включении участника закупки, поставщика (подрядчика, исполнителя) в реестр, а также выдает (при необходимости) предписание, предусмотренное пунктом 2 части 22 статьи 99 </a:t>
            </a:r>
            <a:r>
              <a:rPr lang="ru-RU" sz="2600" dirty="0" smtClean="0">
                <a:latin typeface="Times New Roman" panose="02020603050405020304" pitchFamily="18" charset="0"/>
                <a:cs typeface="Times New Roman" panose="02020603050405020304" pitchFamily="18" charset="0"/>
              </a:rPr>
              <a:t>Закона о контрактной системе, </a:t>
            </a:r>
            <a:r>
              <a:rPr lang="ru-RU" sz="2600" dirty="0">
                <a:latin typeface="Times New Roman" panose="02020603050405020304" pitchFamily="18" charset="0"/>
                <a:cs typeface="Times New Roman" panose="02020603050405020304" pitchFamily="18" charset="0"/>
              </a:rPr>
              <a:t>в случае выявления нарушений законодательства Российской Федерации и иных нормативных правовых актов о контрактной системе в сфере закупок товаров, работ, услуг для обеспечения государственных и муниципальных нужд (далее - законодательство Российской Федерации и иные нормативные правовые акты о контрактной системе в сфере закупок).</a:t>
            </a:r>
          </a:p>
          <a:p>
            <a:endParaRPr lang="ru-RU" dirty="0"/>
          </a:p>
        </p:txBody>
      </p:sp>
    </p:spTree>
    <p:extLst>
      <p:ext uri="{BB962C8B-B14F-4D97-AF65-F5344CB8AC3E}">
        <p14:creationId xmlns:p14="http://schemas.microsoft.com/office/powerpoint/2010/main" val="2538632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r>
              <a:rPr lang="ru-RU" sz="1600" dirty="0">
                <a:latin typeface="Times New Roman" panose="02020603050405020304" pitchFamily="18" charset="0"/>
                <a:cs typeface="Times New Roman" panose="02020603050405020304" pitchFamily="18" charset="0"/>
              </a:rPr>
              <a:t>Орган контроля принимает решение об отказе во включении информации об участнике закупки (если основанием для направления обращения является уклонение участника закупки от заключения контракта) в реестр, если в результате проведения проверок, предусмотренных подпунктом "а" пункта 13 </a:t>
            </a:r>
            <a:r>
              <a:rPr lang="ru-RU" sz="1600" dirty="0" smtClean="0">
                <a:latin typeface="Times New Roman" panose="02020603050405020304" pitchFamily="18" charset="0"/>
                <a:cs typeface="Times New Roman" panose="02020603050405020304" pitchFamily="18" charset="0"/>
              </a:rPr>
              <a:t>Правил</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10000"/>
          </a:bodyPr>
          <a:lstStyle/>
          <a:p>
            <a:pPr algn="just"/>
            <a:r>
              <a:rPr lang="ru-RU" dirty="0">
                <a:latin typeface="Times New Roman" panose="02020603050405020304" pitchFamily="18" charset="0"/>
                <a:cs typeface="Times New Roman" panose="02020603050405020304" pitchFamily="18" charset="0"/>
              </a:rPr>
              <a:t>а) выявлены нарушения заказчиком установленных законодательством Российской Федерации и иными нормативными правовыми актами о контрактной системе в сфере закупок требований:</a:t>
            </a:r>
          </a:p>
          <a:p>
            <a:pPr algn="just"/>
            <a:r>
              <a:rPr lang="ru-RU" dirty="0">
                <a:latin typeface="Times New Roman" panose="02020603050405020304" pitchFamily="18" charset="0"/>
                <a:cs typeface="Times New Roman" panose="02020603050405020304" pitchFamily="18" charset="0"/>
              </a:rPr>
              <a:t>к определению такого участника закупки лицом, с которым заключается контракт;</a:t>
            </a:r>
          </a:p>
          <a:p>
            <a:pPr algn="just"/>
            <a:r>
              <a:rPr lang="ru-RU" dirty="0">
                <a:latin typeface="Times New Roman" panose="02020603050405020304" pitchFamily="18" charset="0"/>
                <a:cs typeface="Times New Roman" panose="02020603050405020304" pitchFamily="18" charset="0"/>
              </a:rPr>
              <a:t>к направлению такому участнику закупки проекта контракта, заключению контракта, признанию участника закупки уклонившимся от заключения контракта;</a:t>
            </a:r>
          </a:p>
          <a:p>
            <a:pPr algn="just"/>
            <a:r>
              <a:rPr lang="ru-RU" dirty="0">
                <a:latin typeface="Times New Roman" panose="02020603050405020304" pitchFamily="18" charset="0"/>
                <a:cs typeface="Times New Roman" panose="02020603050405020304" pitchFamily="18" charset="0"/>
              </a:rPr>
              <a:t>б) участником закупки в срок до признания его в соответствии с Федеральным законом уклонившимся от заключения контракта осуществлены действия, свидетельствующие об отсутствии намерения уклониться от заключения контракта.</a:t>
            </a:r>
          </a:p>
          <a:p>
            <a:endParaRPr lang="ru-RU" dirty="0"/>
          </a:p>
        </p:txBody>
      </p:sp>
    </p:spTree>
    <p:extLst>
      <p:ext uri="{BB962C8B-B14F-4D97-AF65-F5344CB8AC3E}">
        <p14:creationId xmlns:p14="http://schemas.microsoft.com/office/powerpoint/2010/main" val="2446342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ru-RU" sz="1400" dirty="0">
                <a:latin typeface="Times New Roman" panose="02020603050405020304" pitchFamily="18" charset="0"/>
                <a:cs typeface="Times New Roman" panose="02020603050405020304" pitchFamily="18" charset="0"/>
              </a:rPr>
              <a:t> Орган контроля принимает решение об отказе во включении информации о поставщике (подрядчике, исполнителе) (если основанием для направления обращения является расторжение контракта в случае одностороннего отказа заказчика от исполнения контракта в связи с существенным нарушением поставщиком (подрядчиком, исполнителем) условий контракта) в реестр, если в результате проведения проверок, предусмотренных подпунктом "а" пункта 13 </a:t>
            </a:r>
            <a:r>
              <a:rPr lang="ru-RU" sz="1400" dirty="0" smtClean="0">
                <a:latin typeface="Times New Roman" panose="02020603050405020304" pitchFamily="18" charset="0"/>
                <a:cs typeface="Times New Roman" panose="02020603050405020304" pitchFamily="18" charset="0"/>
              </a:rPr>
              <a:t>Правил</a:t>
            </a:r>
            <a:r>
              <a:rPr lang="ru-RU" sz="1400" dirty="0">
                <a:latin typeface="Times New Roman" panose="02020603050405020304" pitchFamily="18" charset="0"/>
                <a:cs typeface="Times New Roman" panose="02020603050405020304" pitchFamily="18" charset="0"/>
              </a:rPr>
              <a:t>:</a:t>
            </a:r>
            <a:r>
              <a:rPr lang="ru-RU" sz="900" dirty="0"/>
              <a:t/>
            </a:r>
            <a:br>
              <a:rPr lang="ru-RU" sz="900" dirty="0"/>
            </a:br>
            <a:endParaRPr lang="ru-RU" sz="900" dirty="0"/>
          </a:p>
        </p:txBody>
      </p:sp>
      <p:sp>
        <p:nvSpPr>
          <p:cNvPr id="3" name="Объект 2"/>
          <p:cNvSpPr>
            <a:spLocks noGrp="1"/>
          </p:cNvSpPr>
          <p:nvPr>
            <p:ph idx="1"/>
          </p:nvPr>
        </p:nvSpPr>
        <p:spPr/>
        <p:txBody>
          <a:bodyPr>
            <a:normAutofit fontScale="62500" lnSpcReduction="20000"/>
          </a:bodyPr>
          <a:lstStyle/>
          <a:p>
            <a:pPr algn="just"/>
            <a:r>
              <a:rPr lang="ru-RU" sz="2500" dirty="0" smtClean="0">
                <a:latin typeface="Times New Roman" panose="02020603050405020304" pitchFamily="18" charset="0"/>
                <a:cs typeface="Times New Roman" panose="02020603050405020304" pitchFamily="18" charset="0"/>
              </a:rPr>
              <a:t>а</a:t>
            </a:r>
            <a:r>
              <a:rPr lang="ru-RU" sz="2500" dirty="0">
                <a:latin typeface="Times New Roman" panose="02020603050405020304" pitchFamily="18" charset="0"/>
                <a:cs typeface="Times New Roman" panose="02020603050405020304" pitchFamily="18" charset="0"/>
              </a:rPr>
              <a:t>) выявлены нарушения заказчиком установленных законодательством Российской Федерации и иными нормативными правовыми актами о контрактной системе в сфере закупок требований </a:t>
            </a:r>
            <a:r>
              <a:rPr lang="ru-RU" sz="2500" b="1" u="sng" dirty="0">
                <a:latin typeface="Times New Roman" panose="02020603050405020304" pitchFamily="18" charset="0"/>
                <a:cs typeface="Times New Roman" panose="02020603050405020304" pitchFamily="18" charset="0"/>
              </a:rPr>
              <a:t>к порядку принятию заказчиком решения об одностороннем отказе от исполнения контракта, направления его поставщику (подрядчику, исполнителю) и размещения в единой информационной системе</a:t>
            </a:r>
            <a:r>
              <a:rPr lang="ru-RU" sz="2500" dirty="0">
                <a:latin typeface="Times New Roman" panose="02020603050405020304" pitchFamily="18" charset="0"/>
                <a:cs typeface="Times New Roman" panose="02020603050405020304" pitchFamily="18" charset="0"/>
              </a:rPr>
              <a:t>;</a:t>
            </a:r>
          </a:p>
          <a:p>
            <a:pPr algn="just"/>
            <a:r>
              <a:rPr lang="ru-RU" sz="2500" dirty="0">
                <a:latin typeface="Times New Roman" panose="02020603050405020304" pitchFamily="18" charset="0"/>
                <a:cs typeface="Times New Roman" panose="02020603050405020304" pitchFamily="18" charset="0"/>
              </a:rPr>
              <a:t>б) заказчиком не подтверждены факты существенного нарушения поставщиком (подрядчиком, исполнителем) условий контракта;</a:t>
            </a:r>
          </a:p>
          <a:p>
            <a:pPr algn="just"/>
            <a:r>
              <a:rPr lang="ru-RU" sz="2500" dirty="0">
                <a:latin typeface="Times New Roman" panose="02020603050405020304" pitchFamily="18" charset="0"/>
                <a:cs typeface="Times New Roman" panose="02020603050405020304" pitchFamily="18" charset="0"/>
              </a:rPr>
              <a:t>в) поставщиком (подрядчиком, исполнителем) представлены информация и документы, подтверждающие:</a:t>
            </a:r>
          </a:p>
          <a:p>
            <a:pPr algn="just"/>
            <a:r>
              <a:rPr lang="ru-RU" sz="2500" dirty="0">
                <a:latin typeface="Times New Roman" panose="02020603050405020304" pitchFamily="18" charset="0"/>
                <a:cs typeface="Times New Roman" panose="02020603050405020304" pitchFamily="18" charset="0"/>
              </a:rPr>
              <a:t>принятие им мер для надлежащего исполнения условий контракта;</a:t>
            </a:r>
          </a:p>
          <a:p>
            <a:pPr algn="just"/>
            <a:r>
              <a:rPr lang="ru-RU" sz="2500" dirty="0">
                <a:latin typeface="Times New Roman" panose="02020603050405020304" pitchFamily="18" charset="0"/>
                <a:cs typeface="Times New Roman" panose="02020603050405020304" pitchFamily="18" charset="0"/>
              </a:rPr>
              <a:t>надлежащее исполнение оказалось невозможным вследствие обстоятельств непреодолимой силы, то есть чрезвычайных и непредотвратимых при данных условиях обстоятельств.</a:t>
            </a:r>
          </a:p>
          <a:p>
            <a:endParaRPr lang="ru-RU" dirty="0"/>
          </a:p>
        </p:txBody>
      </p:sp>
    </p:spTree>
    <p:extLst>
      <p:ext uri="{BB962C8B-B14F-4D97-AF65-F5344CB8AC3E}">
        <p14:creationId xmlns:p14="http://schemas.microsoft.com/office/powerpoint/2010/main" val="1068037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523" y="982132"/>
            <a:ext cx="10004079" cy="1303867"/>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smtClean="0">
                <a:latin typeface="Times New Roman" panose="02020603050405020304" pitchFamily="18" charset="0"/>
                <a:cs typeface="Times New Roman" panose="02020603050405020304" pitchFamily="18" charset="0"/>
              </a:rPr>
              <a:t>Соблюдение порядка расторжения контракта</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связи с односторонним отказом заказчика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62500" lnSpcReduction="20000"/>
          </a:bodyPr>
          <a:lstStyle/>
          <a:p>
            <a:pPr algn="just"/>
            <a:r>
              <a:rPr lang="ru-RU" dirty="0">
                <a:latin typeface="Times New Roman" panose="02020603050405020304" pitchFamily="18" charset="0"/>
                <a:cs typeface="Times New Roman" panose="02020603050405020304" pitchFamily="18" charset="0"/>
              </a:rPr>
              <a:t>Частью 12 статьи 95 Закона о контрактной системе установлено, что решение заказчика об одностороннем отказе от исполнения контракта не позднее чем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течение трех рабочих дней </a:t>
            </a:r>
            <a:r>
              <a:rPr lang="ru-RU" dirty="0">
                <a:latin typeface="Times New Roman" panose="02020603050405020304" pitchFamily="18" charset="0"/>
                <a:cs typeface="Times New Roman" panose="02020603050405020304" pitchFamily="18" charset="0"/>
              </a:rPr>
              <a:t>с даты принятия указанного решения, </a:t>
            </a:r>
            <a:r>
              <a:rPr lang="ru-RU" b="1" u="sng" dirty="0">
                <a:latin typeface="Times New Roman" panose="02020603050405020304" pitchFamily="18" charset="0"/>
                <a:cs typeface="Times New Roman" panose="02020603050405020304" pitchFamily="18" charset="0"/>
              </a:rPr>
              <a:t>размещается</a:t>
            </a:r>
            <a:r>
              <a:rPr lang="ru-RU" dirty="0">
                <a:latin typeface="Times New Roman" panose="02020603050405020304" pitchFamily="18" charset="0"/>
                <a:cs typeface="Times New Roman" panose="02020603050405020304" pitchFamily="18" charset="0"/>
              </a:rPr>
              <a:t> в единой информационной системе и </a:t>
            </a:r>
            <a:r>
              <a:rPr lang="ru-RU" b="1" u="sng" dirty="0">
                <a:latin typeface="Times New Roman" panose="02020603050405020304" pitchFamily="18" charset="0"/>
                <a:cs typeface="Times New Roman" panose="02020603050405020304" pitchFamily="18" charset="0"/>
              </a:rPr>
              <a:t>направляется</a:t>
            </a:r>
            <a:r>
              <a:rPr lang="ru-RU" dirty="0">
                <a:latin typeface="Times New Roman" panose="02020603050405020304" pitchFamily="18" charset="0"/>
                <a:cs typeface="Times New Roman" panose="02020603050405020304" pitchFamily="18" charset="0"/>
              </a:rPr>
              <a:t> поставщику (подрядчику, исполнителю) по почте заказным письмом с уведомлением о вручении по адресу поставщика (подрядчика, исполнителя), указанному в контракте, а также телеграммой, либо посредством факсимильной связи, либо по адресу электронной почты, либо с использованием иных средств связи и доставки, обеспечивающих фиксирование такого уведомления и получение заказчиком подтверждения о его вручении поставщику (подрядчику, исполнителю). Выполнение заказчиком требований настоящей части считается надлежащим уведомлением поставщика (подрядчика, исполнителя) об одностороннем отказе от исполнения контракта.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Датой </a:t>
            </a:r>
            <a:r>
              <a:rPr lang="ru-RU" dirty="0">
                <a:latin typeface="Times New Roman" panose="02020603050405020304" pitchFamily="18" charset="0"/>
                <a:cs typeface="Times New Roman" panose="02020603050405020304" pitchFamily="18" charset="0"/>
              </a:rPr>
              <a:t>такого надлежащего уведомления признается дата получения заказчиком подтверждения о вручении поставщику (подрядчику, исполнителю) указанного уведомления либо дата получения заказчиком информации об отсутствии поставщика (подрядчика, исполнителя) по его адресу, указанному в контракте.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При </a:t>
            </a:r>
            <a:r>
              <a:rPr lang="ru-RU" dirty="0">
                <a:latin typeface="Times New Roman" panose="02020603050405020304" pitchFamily="18" charset="0"/>
                <a:cs typeface="Times New Roman" panose="02020603050405020304" pitchFamily="18" charset="0"/>
              </a:rPr>
              <a:t>невозможности получения указанных подтверждения либо информации датой такого надлежащего уведомления признается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дата по истечении тридцати дней с даты размещения решения заказчика об одностороннем отказе от исполнения контракта в единой информационной системе</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4084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231271" y="2556932"/>
            <a:ext cx="3810566" cy="3318936"/>
          </a:xfrm>
        </p:spPr>
        <p:txBody>
          <a:bodyPr>
            <a:normAutofit fontScale="77500" lnSpcReduction="20000"/>
          </a:bodyPr>
          <a:lstStyle/>
          <a:p>
            <a:pPr algn="just"/>
            <a:r>
              <a:rPr lang="ru-RU" dirty="0">
                <a:latin typeface="Times New Roman" panose="02020603050405020304" pitchFamily="18" charset="0"/>
                <a:cs typeface="Times New Roman" panose="02020603050405020304" pitchFamily="18" charset="0"/>
              </a:rPr>
              <a:t>В соответствии с частью 13 статьи 95 Закона о контрактной системе решение заказчика об одностороннем отказе от исполнения контракта вступает в силу и контракт считается расторгнутым </a:t>
            </a:r>
            <a:r>
              <a:rPr lang="ru-RU" b="1" u="sng" dirty="0">
                <a:latin typeface="Times New Roman" panose="02020603050405020304" pitchFamily="18" charset="0"/>
                <a:cs typeface="Times New Roman" panose="02020603050405020304" pitchFamily="18" charset="0"/>
              </a:rPr>
              <a:t>через десять дней с даты надлежащего уведомления</a:t>
            </a:r>
            <a:r>
              <a:rPr lang="ru-RU" dirty="0">
                <a:latin typeface="Times New Roman" panose="02020603050405020304" pitchFamily="18" charset="0"/>
                <a:cs typeface="Times New Roman" panose="02020603050405020304" pitchFamily="18" charset="0"/>
              </a:rPr>
              <a:t> заказчиком поставщика (подрядчика, исполнителя) об одностороннем отказе от исполнения контракта.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837" y="597529"/>
            <a:ext cx="6528492" cy="5638941"/>
          </a:xfrm>
          <a:prstGeom prst="rect">
            <a:avLst/>
          </a:prstGeom>
        </p:spPr>
      </p:pic>
    </p:spTree>
    <p:extLst>
      <p:ext uri="{BB962C8B-B14F-4D97-AF65-F5344CB8AC3E}">
        <p14:creationId xmlns:p14="http://schemas.microsoft.com/office/powerpoint/2010/main" val="947483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ru-RU" sz="3600" dirty="0" smtClean="0">
                <a:latin typeface="Times New Roman" panose="02020603050405020304" pitchFamily="18" charset="0"/>
                <a:cs typeface="Times New Roman" panose="02020603050405020304" pitchFamily="18" charset="0"/>
              </a:rPr>
              <a:t>Заказчиком принято решение об одностороннем отказе от заключения контракта</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smtClean="0"/>
              <a:t>Дата принятия решения: 06.09.2021 г.</a:t>
            </a:r>
          </a:p>
          <a:p>
            <a:r>
              <a:rPr lang="ru-RU" dirty="0" smtClean="0"/>
              <a:t>Дата направления и размещения решения: ? </a:t>
            </a:r>
          </a:p>
          <a:p>
            <a:r>
              <a:rPr lang="ru-RU" dirty="0" smtClean="0"/>
              <a:t>Поставщиком (подрядчиком, исполнителем) не получено решение.</a:t>
            </a:r>
          </a:p>
          <a:p>
            <a:r>
              <a:rPr lang="ru-RU" dirty="0" smtClean="0"/>
              <a:t>Дата уведомления поставщика (подрядчика, исполнителя): ? </a:t>
            </a:r>
          </a:p>
          <a:p>
            <a:r>
              <a:rPr lang="ru-RU" dirty="0" smtClean="0"/>
              <a:t>Дата расторжения контракта: ?</a:t>
            </a:r>
          </a:p>
          <a:p>
            <a:r>
              <a:rPr lang="ru-RU" dirty="0" smtClean="0"/>
              <a:t>Дата направления обращения в контрольный орган: ?</a:t>
            </a:r>
            <a:endParaRPr lang="ru-RU" dirty="0"/>
          </a:p>
        </p:txBody>
      </p:sp>
    </p:spTree>
    <p:extLst>
      <p:ext uri="{BB962C8B-B14F-4D97-AF65-F5344CB8AC3E}">
        <p14:creationId xmlns:p14="http://schemas.microsoft.com/office/powerpoint/2010/main" val="41320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Дата принятия решения: 06.09.2021 г.</a:t>
            </a:r>
          </a:p>
          <a:p>
            <a:r>
              <a:rPr lang="ru-RU" dirty="0"/>
              <a:t>Дата направления и размещения решения: ? 09.09.2021</a:t>
            </a:r>
          </a:p>
          <a:p>
            <a:r>
              <a:rPr lang="ru-RU" dirty="0"/>
              <a:t>Поставщиком (подрядчиком, исполнителем) не получено решение.</a:t>
            </a:r>
          </a:p>
          <a:p>
            <a:r>
              <a:rPr lang="ru-RU" dirty="0"/>
              <a:t>Дата уведомления поставщика (подрядчика, исполнителя): ? 30 день-</a:t>
            </a:r>
            <a:r>
              <a:rPr lang="ru-RU" dirty="0" err="1"/>
              <a:t>сб</a:t>
            </a:r>
            <a:r>
              <a:rPr lang="ru-RU" dirty="0"/>
              <a:t>, </a:t>
            </a:r>
          </a:p>
          <a:p>
            <a:r>
              <a:rPr lang="ru-RU" dirty="0"/>
              <a:t>Дата расторжения контракта: 22.10.2021</a:t>
            </a:r>
          </a:p>
          <a:p>
            <a:r>
              <a:rPr lang="ru-RU" dirty="0"/>
              <a:t>Дата направления обращения в контрольный орган: 27.10.2021</a:t>
            </a:r>
          </a:p>
          <a:p>
            <a:endParaRPr lang="ru-RU" dirty="0"/>
          </a:p>
        </p:txBody>
      </p:sp>
    </p:spTree>
    <p:extLst>
      <p:ext uri="{BB962C8B-B14F-4D97-AF65-F5344CB8AC3E}">
        <p14:creationId xmlns:p14="http://schemas.microsoft.com/office/powerpoint/2010/main" val="3318532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9895" y="910165"/>
            <a:ext cx="9601196" cy="1303867"/>
          </a:xfrm>
        </p:spPr>
        <p:style>
          <a:lnRef idx="1">
            <a:schemeClr val="accent6"/>
          </a:lnRef>
          <a:fillRef idx="2">
            <a:schemeClr val="accent6"/>
          </a:fillRef>
          <a:effectRef idx="1">
            <a:schemeClr val="accent6"/>
          </a:effectRef>
          <a:fontRef idx="minor">
            <a:schemeClr val="dk1"/>
          </a:fontRef>
        </p:style>
        <p:txBody>
          <a:bodyPr>
            <a:noAutofit/>
          </a:bodyPr>
          <a:lstStyle/>
          <a:p>
            <a:r>
              <a:rPr lang="ru-RU" sz="2400" b="1" dirty="0" smtClean="0">
                <a:latin typeface="Times New Roman" panose="02020603050405020304" pitchFamily="18" charset="0"/>
                <a:cs typeface="Times New Roman" panose="02020603050405020304" pitchFamily="18" charset="0"/>
              </a:rPr>
              <a:t>Часть 1 статьи 104 Федерального закона 44 – ФЗ «</a:t>
            </a:r>
            <a:r>
              <a:rPr lang="ru-RU" sz="2400" b="1" dirty="0">
                <a:latin typeface="Times New Roman" panose="02020603050405020304" pitchFamily="18" charset="0"/>
                <a:cs typeface="Times New Roman" panose="02020603050405020304" pitchFamily="18" charset="0"/>
              </a:rPr>
              <a:t>О контрактной системе в сфере закупок товаров, работ, услуг для обеспечения государственных и муниципальных </a:t>
            </a:r>
            <a:r>
              <a:rPr lang="ru-RU" sz="2400" b="1" dirty="0" smtClean="0">
                <a:latin typeface="Times New Roman" panose="02020603050405020304" pitchFamily="18" charset="0"/>
                <a:cs typeface="Times New Roman" panose="02020603050405020304" pitchFamily="18" charset="0"/>
              </a:rPr>
              <a:t>нужд</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ru-RU" sz="2000" dirty="0">
                <a:latin typeface="Times New Roman" panose="02020603050405020304" pitchFamily="18" charset="0"/>
                <a:cs typeface="Times New Roman" panose="02020603050405020304" pitchFamily="18" charset="0"/>
              </a:rPr>
              <a:t>Ведение реестра недобросовестных поставщиков (подрядчиков, исполнителей) (далее также - реестр недобросовестных </a:t>
            </a:r>
            <a:r>
              <a:rPr lang="ru-RU" sz="2000" dirty="0" smtClean="0">
                <a:latin typeface="Times New Roman" panose="02020603050405020304" pitchFamily="18" charset="0"/>
                <a:cs typeface="Times New Roman" panose="02020603050405020304" pitchFamily="18" charset="0"/>
              </a:rPr>
              <a:t>поставщиков, РНП) </a:t>
            </a:r>
            <a:r>
              <a:rPr lang="ru-RU" sz="2000" dirty="0">
                <a:latin typeface="Times New Roman" panose="02020603050405020304" pitchFamily="18" charset="0"/>
                <a:cs typeface="Times New Roman" panose="02020603050405020304" pitchFamily="18" charset="0"/>
              </a:rPr>
              <a:t>осуществляется федеральным органом исполнительной власти, уполномоченным на осуществление контроля в сфере закупок.</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718" y="3622431"/>
            <a:ext cx="3590373" cy="2497651"/>
          </a:xfrm>
          <a:prstGeom prst="rect">
            <a:avLst/>
          </a:prstGeom>
        </p:spPr>
      </p:pic>
    </p:spTree>
    <p:extLst>
      <p:ext uri="{BB962C8B-B14F-4D97-AF65-F5344CB8AC3E}">
        <p14:creationId xmlns:p14="http://schemas.microsoft.com/office/powerpoint/2010/main" val="929874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l"/>
            <a:r>
              <a:rPr lang="ru-RU" dirty="0" smtClean="0">
                <a:latin typeface="Times New Roman" panose="02020603050405020304" pitchFamily="18" charset="0"/>
                <a:cs typeface="Times New Roman" panose="02020603050405020304" pitchFamily="18" charset="0"/>
              </a:rPr>
              <a:t>Спасибо за внимание!</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080267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ru-RU" dirty="0" smtClean="0">
                <a:latin typeface="Times New Roman" panose="02020603050405020304" pitchFamily="18" charset="0"/>
                <a:cs typeface="Times New Roman" panose="02020603050405020304" pitchFamily="18" charset="0"/>
              </a:rPr>
              <a:t>Кто включается в РНП?</a:t>
            </a:r>
            <a:endParaRPr lang="ru-RU"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124" y="2460747"/>
            <a:ext cx="6119446" cy="3658699"/>
          </a:xfrm>
        </p:spPr>
      </p:pic>
    </p:spTree>
    <p:extLst>
      <p:ext uri="{BB962C8B-B14F-4D97-AF65-F5344CB8AC3E}">
        <p14:creationId xmlns:p14="http://schemas.microsoft.com/office/powerpoint/2010/main" val="34020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l"/>
            <a:r>
              <a:rPr lang="ru-RU" sz="3200" dirty="0" smtClean="0"/>
              <a:t>Какая информация включается в РНП?</a:t>
            </a:r>
            <a:endParaRPr lang="ru-RU" sz="3200" dirty="0"/>
          </a:p>
        </p:txBody>
      </p:sp>
      <p:sp>
        <p:nvSpPr>
          <p:cNvPr id="3" name="Объект 2"/>
          <p:cNvSpPr>
            <a:spLocks noGrp="1"/>
          </p:cNvSpPr>
          <p:nvPr>
            <p:ph idx="1"/>
          </p:nvPr>
        </p:nvSpPr>
        <p:spPr/>
        <p:txBody>
          <a:bodyPr>
            <a:normAutofit fontScale="32500" lnSpcReduction="20000"/>
          </a:bodyPr>
          <a:lstStyle/>
          <a:p>
            <a:pPr algn="just"/>
            <a:r>
              <a:rPr lang="ru-RU" sz="2800" dirty="0">
                <a:latin typeface="Times New Roman" panose="02020603050405020304" pitchFamily="18" charset="0"/>
                <a:cs typeface="Times New Roman" panose="02020603050405020304" pitchFamily="18" charset="0"/>
              </a:rPr>
              <a:t>1) наименование, фирменное наименование (при наличии), место нахождения (для юридического лица), фамилия, имя, отчество (при наличии), идентификационный номер налогоплательщика или для иностранного лица в соответствии с законодательством соответствующего иностранного государства аналог идентификационного номера налогоплательщика;</a:t>
            </a:r>
          </a:p>
          <a:p>
            <a:pPr algn="just"/>
            <a:r>
              <a:rPr lang="ru-RU" sz="2800" dirty="0" smtClean="0">
                <a:latin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 фамилии, имена, отчества (при наличии), идентификационные номера налогоплательщика (аналог идентификационного номера налогоплательщика в соответствии с законодательством соответствующего иностранного государства для иностранного лица) членов коллегиального исполнительного органа, лица, исполняющего функции единоличного исполнительного органа. Если полномочия единоличного исполнительного органа переданы в соответствии с законодательством Российской Федерации другому лицу (управляющему, управляющей организации), в реестр недобросовестных поставщиков также включаются фамилия, имя, отчество (при наличии) управляющего, наименование управляющей организации и идентификационный номер налогоплательщика (аналог идентификационного номера налогоплательщика в соответствии с законодательством соответствующего иностранного государства для иностранного лица);</a:t>
            </a:r>
          </a:p>
          <a:p>
            <a:pPr algn="just"/>
            <a:r>
              <a:rPr lang="ru-RU" sz="2800" dirty="0" smtClean="0">
                <a:latin typeface="Times New Roman" panose="02020603050405020304" pitchFamily="18" charset="0"/>
                <a:cs typeface="Times New Roman" panose="02020603050405020304" pitchFamily="18" charset="0"/>
              </a:rPr>
              <a:t>3</a:t>
            </a:r>
            <a:r>
              <a:rPr lang="ru-RU" sz="2800" dirty="0">
                <a:latin typeface="Times New Roman" panose="02020603050405020304" pitchFamily="18" charset="0"/>
                <a:cs typeface="Times New Roman" panose="02020603050405020304" pitchFamily="18" charset="0"/>
              </a:rPr>
              <a:t>) наименования, фамилии, имена, отчества (при наличии), идентификационные номера налогоплательщика (аналог идентификационного номера налогоплательщика в соответствии с законодательством соответствующего иностранного государства для иностранного лица), за исключением наименования и идентификационного номера налогоплательщика публично-правового образования:</a:t>
            </a:r>
          </a:p>
          <a:p>
            <a:pPr algn="just"/>
            <a:r>
              <a:rPr lang="ru-RU" sz="2800" dirty="0">
                <a:latin typeface="Times New Roman" panose="02020603050405020304" pitchFamily="18" charset="0"/>
                <a:cs typeface="Times New Roman" panose="02020603050405020304" pitchFamily="18" charset="0"/>
              </a:rPr>
              <a:t>а) участников (членов) корпоративного юридического лица, способных оказывать влияние на деятельность этого юридического лица - участника закупки, поставщика (подрядчика, исполнителя), указанных в части 2 настоящей статьи. Под такими участниками (членами) для целей настоящего Федерального закона понимаются лица, которые самостоятельно или совместно со своим аффилированным лицом (лицами) владеют более чем двадцатью пятью процентами акций (долей, паев) корпоративного юридического лица. Лицо признается аффилированным в соответствии с требованиями антимонопольного законодательства Российской Федерации;</a:t>
            </a:r>
          </a:p>
          <a:p>
            <a:pPr algn="just"/>
            <a:r>
              <a:rPr lang="ru-RU" sz="2800" dirty="0">
                <a:latin typeface="Times New Roman" panose="02020603050405020304" pitchFamily="18" charset="0"/>
                <a:cs typeface="Times New Roman" panose="02020603050405020304" pitchFamily="18" charset="0"/>
              </a:rPr>
              <a:t>б) учредителей унитарного юридического лица;</a:t>
            </a:r>
          </a:p>
          <a:p>
            <a:pPr algn="just"/>
            <a:r>
              <a:rPr lang="ru-RU" sz="2800" dirty="0" smtClean="0">
                <a:latin typeface="Times New Roman" panose="020206030504050203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 объект закупки, цена контракта и срок его исполнения;</a:t>
            </a:r>
          </a:p>
          <a:p>
            <a:pPr algn="just"/>
            <a:r>
              <a:rPr lang="ru-RU" sz="2800" dirty="0" smtClean="0">
                <a:latin typeface="Times New Roman" panose="02020603050405020304" pitchFamily="18" charset="0"/>
                <a:cs typeface="Times New Roman" panose="02020603050405020304" pitchFamily="18" charset="0"/>
              </a:rPr>
              <a:t>5</a:t>
            </a:r>
            <a:r>
              <a:rPr lang="ru-RU" sz="2800" dirty="0">
                <a:latin typeface="Times New Roman" panose="02020603050405020304" pitchFamily="18" charset="0"/>
                <a:cs typeface="Times New Roman" panose="02020603050405020304" pitchFamily="18" charset="0"/>
              </a:rPr>
              <a:t>) идентификационный код закупки;</a:t>
            </a:r>
          </a:p>
          <a:p>
            <a:pPr algn="just"/>
            <a:r>
              <a:rPr lang="ru-RU" sz="2800" dirty="0" smtClean="0">
                <a:latin typeface="Times New Roman" panose="02020603050405020304" pitchFamily="18" charset="0"/>
                <a:cs typeface="Times New Roman" panose="02020603050405020304" pitchFamily="18" charset="0"/>
              </a:rPr>
              <a:t>6</a:t>
            </a:r>
            <a:r>
              <a:rPr lang="ru-RU" sz="2800" dirty="0">
                <a:latin typeface="Times New Roman" panose="02020603050405020304" pitchFamily="18" charset="0"/>
                <a:cs typeface="Times New Roman" panose="02020603050405020304" pitchFamily="18" charset="0"/>
              </a:rPr>
              <a:t>) основания и дата расторжения контракта в случае его расторжения по решению суда или в случае одностороннего отказа заказчика от исполнения контракта;</a:t>
            </a:r>
          </a:p>
          <a:p>
            <a:pPr algn="just"/>
            <a:r>
              <a:rPr lang="ru-RU" sz="2800" dirty="0">
                <a:latin typeface="Times New Roman" panose="02020603050405020304" pitchFamily="18" charset="0"/>
                <a:cs typeface="Times New Roman" panose="02020603050405020304" pitchFamily="18" charset="0"/>
              </a:rPr>
              <a:t>7) дата внесения указанной информации в реестр недобросовестных поставщиков.</a:t>
            </a:r>
          </a:p>
          <a:p>
            <a:endParaRPr lang="ru-RU" dirty="0"/>
          </a:p>
        </p:txBody>
      </p:sp>
      <p:pic>
        <p:nvPicPr>
          <p:cNvPr id="4" name="Рисунок 3"/>
          <p:cNvPicPr>
            <a:picLocks noChangeAspect="1"/>
          </p:cNvPicPr>
          <p:nvPr/>
        </p:nvPicPr>
        <p:blipFill>
          <a:blip r:embed="rId2"/>
          <a:stretch>
            <a:fillRect/>
          </a:stretch>
        </p:blipFill>
        <p:spPr>
          <a:xfrm>
            <a:off x="8433600" y="982131"/>
            <a:ext cx="2462997" cy="1303867"/>
          </a:xfrm>
          <a:prstGeom prst="rect">
            <a:avLst/>
          </a:prstGeom>
        </p:spPr>
      </p:pic>
    </p:spTree>
    <p:extLst>
      <p:ext uri="{BB962C8B-B14F-4D97-AF65-F5344CB8AC3E}">
        <p14:creationId xmlns:p14="http://schemas.microsoft.com/office/powerpoint/2010/main" val="4020997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smtClean="0"/>
              <a:t>Срок направления обращения в контрольный орган о включении в РНП ?</a:t>
            </a:r>
            <a:endParaRPr lang="ru-RU" dirty="0"/>
          </a:p>
        </p:txBody>
      </p:sp>
      <p:sp>
        <p:nvSpPr>
          <p:cNvPr id="3" name="Объект 2"/>
          <p:cNvSpPr>
            <a:spLocks noGrp="1"/>
          </p:cNvSpPr>
          <p:nvPr>
            <p:ph idx="1"/>
          </p:nvPr>
        </p:nvSpPr>
        <p:spPr>
          <a:xfrm>
            <a:off x="1295401" y="2556932"/>
            <a:ext cx="9601196" cy="2375553"/>
          </a:xfrm>
        </p:spPr>
        <p:txBody>
          <a:bodyPr>
            <a:normAutofit fontScale="47500" lnSpcReduction="20000"/>
          </a:bodyPr>
          <a:lstStyle/>
          <a:p>
            <a:pPr algn="just"/>
            <a:r>
              <a:rPr lang="ru-RU" sz="2900" dirty="0">
                <a:latin typeface="Times New Roman" panose="02020603050405020304" pitchFamily="18" charset="0"/>
                <a:cs typeface="Times New Roman" panose="02020603050405020304" pitchFamily="18" charset="0"/>
              </a:rPr>
              <a:t>Заказчик либо уполномоченный орган или уполномоченное учреждение, наделенные полномочиями в соответствии со статьей 26 настоящего Федерального закона, направляет в федеральный орган исполнительной власти, уполномоченный на осуществление контроля в сфере закупок, обращение о включении информации об участнике закупки или о поставщике (подрядчике, исполнителе) в реестр недобросовестных поставщиков </a:t>
            </a:r>
            <a:r>
              <a:rPr lang="ru-RU" sz="2900" b="1" u="sng" dirty="0">
                <a:latin typeface="Times New Roman" panose="02020603050405020304" pitchFamily="18" charset="0"/>
                <a:cs typeface="Times New Roman" panose="02020603050405020304" pitchFamily="18" charset="0"/>
              </a:rPr>
              <a:t>не позднее чем через три рабочих дня </a:t>
            </a:r>
            <a:r>
              <a:rPr lang="ru-RU" sz="2900" dirty="0">
                <a:latin typeface="Times New Roman" panose="02020603050405020304" pitchFamily="18" charset="0"/>
                <a:cs typeface="Times New Roman" panose="02020603050405020304" pitchFamily="18" charset="0"/>
              </a:rPr>
              <a:t>с даты признания в соответствии с настоящим Федеральным законом участника закупки уклонившимся от заключения контракта, расторжения контракта по основаниям, указанным в части 2 </a:t>
            </a:r>
            <a:r>
              <a:rPr lang="ru-RU" sz="2900" dirty="0" smtClean="0">
                <a:latin typeface="Times New Roman" panose="02020603050405020304" pitchFamily="18" charset="0"/>
                <a:cs typeface="Times New Roman" panose="02020603050405020304" pitchFamily="18" charset="0"/>
              </a:rPr>
              <a:t>статьи 104 Закона о контрактной системе.</a:t>
            </a:r>
          </a:p>
          <a:p>
            <a:pPr algn="just"/>
            <a:endParaRPr lang="ru-RU" sz="2200" dirty="0">
              <a:latin typeface="Times New Roman" panose="02020603050405020304" pitchFamily="18" charset="0"/>
              <a:cs typeface="Times New Roman" panose="02020603050405020304" pitchFamily="18" charset="0"/>
            </a:endParaRPr>
          </a:p>
          <a:p>
            <a:pPr algn="just">
              <a:lnSpc>
                <a:spcPct val="120000"/>
              </a:lnSpc>
              <a:spcAft>
                <a:spcPts val="0"/>
              </a:spcAft>
            </a:pPr>
            <a:r>
              <a:rPr lang="ru-RU" sz="2900" b="1" dirty="0" smtClean="0">
                <a:latin typeface="Times New Roman" panose="02020603050405020304" pitchFamily="18" charset="0"/>
                <a:cs typeface="Times New Roman" panose="02020603050405020304" pitchFamily="18" charset="0"/>
              </a:rPr>
              <a:t>Направление обращения о включении в реестр </a:t>
            </a:r>
          </a:p>
          <a:p>
            <a:pPr marL="0" indent="0" algn="just">
              <a:lnSpc>
                <a:spcPct val="120000"/>
              </a:lnSpc>
              <a:spcAft>
                <a:spcPts val="0"/>
              </a:spcAft>
              <a:buNone/>
            </a:pPr>
            <a:r>
              <a:rPr lang="ru-RU" sz="2900" b="1" dirty="0">
                <a:latin typeface="Times New Roman" panose="02020603050405020304" pitchFamily="18" charset="0"/>
                <a:cs typeface="Times New Roman" panose="02020603050405020304" pitchFamily="18" charset="0"/>
              </a:rPr>
              <a:t> </a:t>
            </a:r>
            <a:r>
              <a:rPr lang="ru-RU" sz="2900" b="1" dirty="0" smtClean="0">
                <a:latin typeface="Times New Roman" panose="02020603050405020304" pitchFamily="18" charset="0"/>
                <a:cs typeface="Times New Roman" panose="02020603050405020304" pitchFamily="18" charset="0"/>
              </a:rPr>
              <a:t>     недобросовестных поставщиков (подрядчиком, исполнителей) </a:t>
            </a:r>
          </a:p>
          <a:p>
            <a:pPr marL="0" indent="0" algn="just">
              <a:lnSpc>
                <a:spcPct val="120000"/>
              </a:lnSpc>
              <a:spcAft>
                <a:spcPts val="0"/>
              </a:spcAft>
              <a:buNone/>
            </a:pPr>
            <a:r>
              <a:rPr lang="ru-RU" sz="2900" b="1" dirty="0" smtClean="0">
                <a:latin typeface="Times New Roman" panose="02020603050405020304" pitchFamily="18" charset="0"/>
                <a:cs typeface="Times New Roman" panose="02020603050405020304" pitchFamily="18" charset="0"/>
              </a:rPr>
              <a:t>      является обязанностью заказчика, а не правом!</a:t>
            </a:r>
            <a:endParaRPr lang="ru-RU" sz="2900" b="1"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342" y="3702867"/>
            <a:ext cx="3345255" cy="2339232"/>
          </a:xfrm>
          <a:prstGeom prst="rect">
            <a:avLst/>
          </a:prstGeom>
        </p:spPr>
      </p:pic>
    </p:spTree>
    <p:extLst>
      <p:ext uri="{BB962C8B-B14F-4D97-AF65-F5344CB8AC3E}">
        <p14:creationId xmlns:p14="http://schemas.microsoft.com/office/powerpoint/2010/main" val="2047204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smtClean="0">
                <a:latin typeface="Times New Roman" panose="02020603050405020304" pitchFamily="18" charset="0"/>
                <a:cs typeface="Times New Roman" panose="02020603050405020304" pitchFamily="18" charset="0"/>
              </a:rPr>
              <a:t>Срок рассмотрения контрольным органом обращения о включении в РНП?</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0000" lnSpcReduction="20000"/>
          </a:bodyPr>
          <a:lstStyle/>
          <a:p>
            <a:pPr algn="just"/>
            <a:r>
              <a:rPr lang="ru-RU" b="1" u="sng" dirty="0">
                <a:latin typeface="Times New Roman" panose="02020603050405020304" pitchFamily="18" charset="0"/>
                <a:cs typeface="Times New Roman" panose="02020603050405020304" pitchFamily="18" charset="0"/>
              </a:rPr>
              <a:t>В течение пяти рабочих дней </a:t>
            </a:r>
            <a:r>
              <a:rPr lang="ru-RU" dirty="0">
                <a:latin typeface="Times New Roman" panose="02020603050405020304" pitchFamily="18" charset="0"/>
                <a:cs typeface="Times New Roman" panose="02020603050405020304" pitchFamily="18" charset="0"/>
              </a:rPr>
              <a:t>с даты поступления обращения, указанного в части 4 </a:t>
            </a:r>
            <a:r>
              <a:rPr lang="ru-RU" dirty="0" smtClean="0">
                <a:latin typeface="Times New Roman" panose="02020603050405020304" pitchFamily="18" charset="0"/>
                <a:cs typeface="Times New Roman" panose="02020603050405020304" pitchFamily="18" charset="0"/>
              </a:rPr>
              <a:t>статьи 104 Закона о контрактной системе, </a:t>
            </a:r>
            <a:r>
              <a:rPr lang="ru-RU" dirty="0">
                <a:latin typeface="Times New Roman" panose="02020603050405020304" pitchFamily="18" charset="0"/>
                <a:cs typeface="Times New Roman" panose="02020603050405020304" pitchFamily="18" charset="0"/>
              </a:rPr>
              <a:t>федеральный орган исполнительной власти, уполномоченный на осуществление контроля в сфере закупок, осуществляет проверку содержащихся в таком обращении фактов, свидетельствующих об уклонении участника закупки от заключения контракта либо о расторжении контракта по решению суда или об одностороннем отказе заказчика от исполнения контракта в связи с существенными нарушениями поставщиком (подрядчиком, исполнителем) условий контракта.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результатам такой проверки принимается решение о включении в реестр недобросовестных поставщиков соответствующей информации или решение об отказе в ее включении в реестр недобросовестных поставщиков. </a:t>
            </a:r>
            <a:endParaRPr lang="en-US"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случае принятия решения о включении в реестр недобросовестных поставщиков информации о лицах, указанных в части 2 </a:t>
            </a:r>
            <a:r>
              <a:rPr lang="ru-RU" dirty="0" smtClean="0">
                <a:latin typeface="Times New Roman" panose="02020603050405020304" pitchFamily="18" charset="0"/>
                <a:cs typeface="Times New Roman" panose="02020603050405020304" pitchFamily="18" charset="0"/>
              </a:rPr>
              <a:t>статьи 104 Закона о контрактной системе, </a:t>
            </a:r>
            <a:r>
              <a:rPr lang="ru-RU" dirty="0">
                <a:latin typeface="Times New Roman" panose="02020603050405020304" pitchFamily="18" charset="0"/>
                <a:cs typeface="Times New Roman" panose="02020603050405020304" pitchFamily="18" charset="0"/>
              </a:rPr>
              <a:t>такая информация включается в этот реестр </a:t>
            </a:r>
            <a:r>
              <a:rPr lang="ru-RU" b="1" u="sng" dirty="0">
                <a:latin typeface="Times New Roman" panose="02020603050405020304" pitchFamily="18" charset="0"/>
                <a:cs typeface="Times New Roman" panose="02020603050405020304" pitchFamily="18" charset="0"/>
              </a:rPr>
              <a:t>не позднее трех рабочих дней</a:t>
            </a:r>
            <a:r>
              <a:rPr lang="ru-RU" dirty="0">
                <a:latin typeface="Times New Roman" panose="02020603050405020304" pitchFamily="18" charset="0"/>
                <a:cs typeface="Times New Roman" panose="02020603050405020304" pitchFamily="18" charset="0"/>
              </a:rPr>
              <a:t> с даты принятия данного решения.</a:t>
            </a:r>
          </a:p>
          <a:p>
            <a:endParaRPr lang="ru-RU" dirty="0"/>
          </a:p>
        </p:txBody>
      </p:sp>
    </p:spTree>
    <p:extLst>
      <p:ext uri="{BB962C8B-B14F-4D97-AF65-F5344CB8AC3E}">
        <p14:creationId xmlns:p14="http://schemas.microsoft.com/office/powerpoint/2010/main" val="2320126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ru-RU" sz="4000" dirty="0" smtClean="0">
                <a:latin typeface="Times New Roman" panose="02020603050405020304" pitchFamily="18" charset="0"/>
                <a:cs typeface="Times New Roman" panose="02020603050405020304" pitchFamily="18" charset="0"/>
              </a:rPr>
              <a:t>Исключение из РНП</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95401" y="2435382"/>
            <a:ext cx="6744076" cy="3440486"/>
          </a:xfrm>
        </p:spPr>
        <p:txBody>
          <a:bodyPr>
            <a:normAutofit fontScale="25000" lnSpcReduction="20000"/>
          </a:bodyPr>
          <a:lstStyle/>
          <a:p>
            <a:pPr algn="just"/>
            <a:r>
              <a:rPr lang="ru-RU" sz="5200" dirty="0">
                <a:solidFill>
                  <a:schemeClr val="tx1"/>
                </a:solidFill>
                <a:latin typeface="Times New Roman" panose="02020603050405020304" pitchFamily="18" charset="0"/>
                <a:cs typeface="Times New Roman" panose="02020603050405020304" pitchFamily="18" charset="0"/>
              </a:rPr>
              <a:t>Информация, предусмотренная частью </a:t>
            </a:r>
            <a:r>
              <a:rPr lang="ru-RU" sz="5200" dirty="0" smtClean="0">
                <a:solidFill>
                  <a:schemeClr val="tx1"/>
                </a:solidFill>
                <a:latin typeface="Times New Roman" panose="02020603050405020304" pitchFamily="18" charset="0"/>
                <a:cs typeface="Times New Roman" panose="02020603050405020304" pitchFamily="18" charset="0"/>
              </a:rPr>
              <a:t>3</a:t>
            </a:r>
            <a:r>
              <a:rPr lang="en-US" sz="5200" dirty="0" smtClean="0">
                <a:solidFill>
                  <a:schemeClr val="tx1"/>
                </a:solidFill>
                <a:latin typeface="Times New Roman" panose="02020603050405020304" pitchFamily="18" charset="0"/>
                <a:cs typeface="Times New Roman" panose="02020603050405020304" pitchFamily="18" charset="0"/>
              </a:rPr>
              <a:t> </a:t>
            </a:r>
            <a:r>
              <a:rPr lang="ru-RU" sz="5200" dirty="0" smtClean="0">
                <a:solidFill>
                  <a:schemeClr val="tx1"/>
                </a:solidFill>
                <a:latin typeface="Times New Roman" panose="02020603050405020304" pitchFamily="18" charset="0"/>
                <a:cs typeface="Times New Roman" panose="02020603050405020304" pitchFamily="18" charset="0"/>
              </a:rPr>
              <a:t>статьи 104 Закона о контрактной системе, </a:t>
            </a:r>
            <a:r>
              <a:rPr lang="ru-RU" sz="5200" b="1" dirty="0">
                <a:solidFill>
                  <a:schemeClr val="tx1"/>
                </a:solidFill>
                <a:latin typeface="Times New Roman" panose="02020603050405020304" pitchFamily="18" charset="0"/>
                <a:cs typeface="Times New Roman" panose="02020603050405020304" pitchFamily="18" charset="0"/>
              </a:rPr>
              <a:t>исключается</a:t>
            </a:r>
            <a:r>
              <a:rPr lang="ru-RU" sz="5200" dirty="0">
                <a:solidFill>
                  <a:schemeClr val="tx1"/>
                </a:solidFill>
                <a:latin typeface="Times New Roman" panose="02020603050405020304" pitchFamily="18" charset="0"/>
                <a:cs typeface="Times New Roman" panose="02020603050405020304" pitchFamily="18" charset="0"/>
              </a:rPr>
              <a:t> из реестра недобросовестных поставщиков </a:t>
            </a:r>
            <a:r>
              <a:rPr lang="ru-RU" sz="5200" b="1" u="sng" dirty="0">
                <a:solidFill>
                  <a:schemeClr val="tx1"/>
                </a:solidFill>
                <a:latin typeface="Times New Roman" panose="02020603050405020304" pitchFamily="18" charset="0"/>
                <a:cs typeface="Times New Roman" panose="02020603050405020304" pitchFamily="18" charset="0"/>
              </a:rPr>
              <a:t>по истечении двух лет с даты</a:t>
            </a:r>
            <a:r>
              <a:rPr lang="ru-RU" sz="5200" dirty="0">
                <a:solidFill>
                  <a:schemeClr val="tx1"/>
                </a:solidFill>
                <a:latin typeface="Times New Roman" panose="02020603050405020304" pitchFamily="18" charset="0"/>
                <a:cs typeface="Times New Roman" panose="02020603050405020304" pitchFamily="18" charset="0"/>
              </a:rPr>
              <a:t>, когда федеральный орган исполнительной власти, уполномоченный на осуществление контроля в сфере закупок, должен разместить такую информацию в указанном реестре в соответствии с требованиями части 7 настоящей статьи, </a:t>
            </a:r>
            <a:r>
              <a:rPr lang="ru-RU" sz="5200" b="1" u="sng" dirty="0">
                <a:solidFill>
                  <a:schemeClr val="tx1"/>
                </a:solidFill>
                <a:latin typeface="Times New Roman" panose="02020603050405020304" pitchFamily="18" charset="0"/>
                <a:cs typeface="Times New Roman" panose="02020603050405020304" pitchFamily="18" charset="0"/>
              </a:rPr>
              <a:t>либо до истечения этого срока </a:t>
            </a:r>
            <a:r>
              <a:rPr lang="ru-RU" sz="5200" dirty="0">
                <a:solidFill>
                  <a:schemeClr val="tx1"/>
                </a:solidFill>
                <a:latin typeface="Times New Roman" panose="02020603050405020304" pitchFamily="18" charset="0"/>
                <a:cs typeface="Times New Roman" panose="02020603050405020304" pitchFamily="18" charset="0"/>
              </a:rPr>
              <a:t>в случае получения федеральным органом исполнительной власти, уполномоченным на осуществление контроля в сфере закупок:</a:t>
            </a:r>
          </a:p>
          <a:p>
            <a:pPr algn="just" defTabSz="444500"/>
            <a:r>
              <a:rPr lang="ru-RU" sz="5200" dirty="0">
                <a:solidFill>
                  <a:schemeClr val="tx1"/>
                </a:solidFill>
                <a:latin typeface="Times New Roman" panose="02020603050405020304" pitchFamily="18" charset="0"/>
                <a:cs typeface="Times New Roman" panose="02020603050405020304" pitchFamily="18" charset="0"/>
              </a:rPr>
              <a:t>1) решения суда о:</a:t>
            </a:r>
          </a:p>
          <a:p>
            <a:pPr algn="just" defTabSz="444500"/>
            <a:r>
              <a:rPr lang="ru-RU" sz="5200" dirty="0">
                <a:solidFill>
                  <a:schemeClr val="tx1"/>
                </a:solidFill>
                <a:latin typeface="Times New Roman" panose="02020603050405020304" pitchFamily="18" charset="0"/>
                <a:cs typeface="Times New Roman" panose="02020603050405020304" pitchFamily="18" charset="0"/>
              </a:rPr>
              <a:t>а) признании недействительным решения федерального органа исполнительной власти, уполномоченного на осуществление контроля в сфере закупок, о включении информации об участнике закупки, поставщике (подрядчике, исполнителе) в реестр недобросовестных поставщиков;</a:t>
            </a:r>
          </a:p>
          <a:p>
            <a:pPr algn="just" defTabSz="444500"/>
            <a:r>
              <a:rPr lang="ru-RU" sz="5200" dirty="0">
                <a:solidFill>
                  <a:schemeClr val="tx1"/>
                </a:solidFill>
                <a:latin typeface="Times New Roman" panose="02020603050405020304" pitchFamily="18" charset="0"/>
                <a:cs typeface="Times New Roman" panose="02020603050405020304" pitchFamily="18" charset="0"/>
              </a:rPr>
              <a:t>б) признании одностороннего отказа заказчика от исполнения контракта незаконным или недействительным;</a:t>
            </a:r>
          </a:p>
          <a:p>
            <a:pPr algn="just" defTabSz="444500"/>
            <a:r>
              <a:rPr lang="ru-RU" sz="5200" dirty="0">
                <a:solidFill>
                  <a:schemeClr val="tx1"/>
                </a:solidFill>
                <a:latin typeface="Times New Roman" panose="02020603050405020304" pitchFamily="18" charset="0"/>
                <a:cs typeface="Times New Roman" panose="02020603050405020304" pitchFamily="18" charset="0"/>
              </a:rPr>
              <a:t>2) информации, подтверждающей невозможность влияния лиц, указанных в пунктах 2 и 3 части 3 </a:t>
            </a:r>
            <a:r>
              <a:rPr lang="ru-RU" sz="5200" dirty="0" smtClean="0">
                <a:solidFill>
                  <a:schemeClr val="tx1"/>
                </a:solidFill>
                <a:latin typeface="Times New Roman" panose="02020603050405020304" pitchFamily="18" charset="0"/>
                <a:cs typeface="Times New Roman" panose="02020603050405020304" pitchFamily="18" charset="0"/>
              </a:rPr>
              <a:t>статьи 104 Закона о контрактной системе, </a:t>
            </a:r>
            <a:r>
              <a:rPr lang="ru-RU" sz="5200" dirty="0">
                <a:solidFill>
                  <a:schemeClr val="tx1"/>
                </a:solidFill>
                <a:latin typeface="Times New Roman" panose="02020603050405020304" pitchFamily="18" charset="0"/>
                <a:cs typeface="Times New Roman" panose="02020603050405020304" pitchFamily="18" charset="0"/>
              </a:rPr>
              <a:t>на деятельность участника закупки, поставщика (подрядчика, исполнителя), по состоянию на день признания участника закупки уклонившимся от заключения контракта или на день расторжения контракта.</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797" y="2819986"/>
            <a:ext cx="2799698" cy="2213741"/>
          </a:xfrm>
          <a:prstGeom prst="rect">
            <a:avLst/>
          </a:prstGeom>
        </p:spPr>
      </p:pic>
    </p:spTree>
    <p:extLst>
      <p:ext uri="{BB962C8B-B14F-4D97-AF65-F5344CB8AC3E}">
        <p14:creationId xmlns:p14="http://schemas.microsoft.com/office/powerpoint/2010/main" val="3719071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smtClean="0">
                <a:latin typeface="Times New Roman" panose="02020603050405020304" pitchFamily="18" charset="0"/>
                <a:cs typeface="Times New Roman" panose="02020603050405020304" pitchFamily="18" charset="0"/>
              </a:rPr>
              <a:t>Кем устанавливается порядок ведения РНП?</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62500" lnSpcReduction="20000"/>
          </a:bodyPr>
          <a:lstStyle/>
          <a:p>
            <a:pPr algn="just"/>
            <a:r>
              <a:rPr lang="ru-RU" dirty="0" smtClean="0">
                <a:latin typeface="Times New Roman" panose="02020603050405020304" pitchFamily="18" charset="0"/>
                <a:cs typeface="Times New Roman" panose="02020603050405020304" pitchFamily="18" charset="0"/>
              </a:rPr>
              <a:t>Правительством </a:t>
            </a:r>
            <a:r>
              <a:rPr lang="ru-RU" dirty="0">
                <a:latin typeface="Times New Roman" panose="02020603050405020304" pitchFamily="18" charset="0"/>
                <a:cs typeface="Times New Roman" panose="02020603050405020304" pitchFamily="18" charset="0"/>
              </a:rPr>
              <a:t>Российской Федерации устанавливается порядок ведения реестра недобросовестных поставщиков, который предусматривает, в частности:</a:t>
            </a:r>
          </a:p>
          <a:p>
            <a:pPr algn="just"/>
            <a:r>
              <a:rPr lang="ru-RU" dirty="0">
                <a:latin typeface="Times New Roman" panose="02020603050405020304" pitchFamily="18" charset="0"/>
                <a:cs typeface="Times New Roman" panose="02020603050405020304" pitchFamily="18" charset="0"/>
              </a:rPr>
              <a:t>1) порядок направления обращения о включении информации об участнике закупки или о поставщике (подрядчике, исполнителе) в реестр недобросовестных поставщиков, требования к составу, содержанию, форме такого обращения;</a:t>
            </a:r>
          </a:p>
          <a:p>
            <a:pPr algn="just"/>
            <a:r>
              <a:rPr lang="ru-RU" dirty="0">
                <a:latin typeface="Times New Roman" panose="02020603050405020304" pitchFamily="18" charset="0"/>
                <a:cs typeface="Times New Roman" panose="02020603050405020304" pitchFamily="18" charset="0"/>
              </a:rPr>
              <a:t>2) порядок рассмотрения федеральным органом исполнительной власти, уполномоченным на осуществление контроля в сфере закупок, обращения о включении информации об участнике закупки или о поставщике (подрядчике, исполнителе) в реестр недобросовестных поставщиков, основания для принятия решения о включении информации об участнике закупки, о поставщике (подрядчике, исполнителе) в реестр недобросовестных поставщиков либо об отказе в таком включении;</a:t>
            </a:r>
          </a:p>
          <a:p>
            <a:pPr algn="just"/>
            <a:r>
              <a:rPr lang="ru-RU" dirty="0">
                <a:latin typeface="Times New Roman" panose="02020603050405020304" pitchFamily="18" charset="0"/>
                <a:cs typeface="Times New Roman" panose="02020603050405020304" pitchFamily="18" charset="0"/>
              </a:rPr>
              <a:t>3) порядок направления решения о включении информации об участнике закупки, о поставщике (подрядчике, исполнителе) в реестр недобросовестных поставщиков либо решения об отказе в таком включении;</a:t>
            </a:r>
          </a:p>
          <a:p>
            <a:pPr algn="just"/>
            <a:r>
              <a:rPr lang="ru-RU" dirty="0">
                <a:latin typeface="Times New Roman" panose="02020603050405020304" pitchFamily="18" charset="0"/>
                <a:cs typeface="Times New Roman" panose="02020603050405020304" pitchFamily="18" charset="0"/>
              </a:rPr>
              <a:t>4) порядок исключения информации, предусмотренной частью 3 </a:t>
            </a:r>
            <a:r>
              <a:rPr lang="ru-RU" dirty="0" smtClean="0">
                <a:latin typeface="Times New Roman" panose="02020603050405020304" pitchFamily="18" charset="0"/>
                <a:cs typeface="Times New Roman" panose="02020603050405020304" pitchFamily="18" charset="0"/>
              </a:rPr>
              <a:t>статьи 104 Закона о контрактной системе, </a:t>
            </a:r>
            <a:r>
              <a:rPr lang="ru-RU" dirty="0">
                <a:latin typeface="Times New Roman" panose="02020603050405020304" pitchFamily="18" charset="0"/>
                <a:cs typeface="Times New Roman" panose="02020603050405020304" pitchFamily="18" charset="0"/>
              </a:rPr>
              <a:t>из реестра недобросовестных поставщиков.</a:t>
            </a:r>
          </a:p>
          <a:p>
            <a:endParaRPr lang="ru-RU" dirty="0"/>
          </a:p>
        </p:txBody>
      </p:sp>
    </p:spTree>
    <p:extLst>
      <p:ext uri="{BB962C8B-B14F-4D97-AF65-F5344CB8AC3E}">
        <p14:creationId xmlns:p14="http://schemas.microsoft.com/office/powerpoint/2010/main" val="1470748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smtClean="0">
                <a:latin typeface="Times New Roman" panose="02020603050405020304" pitchFamily="18" charset="0"/>
                <a:cs typeface="Times New Roman" panose="02020603050405020304" pitchFamily="18" charset="0"/>
              </a:rPr>
              <a:t>Обжалование решения в судебном порядке о включении/ не включении в РНП</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3576" y="2362954"/>
            <a:ext cx="9783021" cy="3512914"/>
          </a:xfrm>
        </p:spPr>
        <p:txBody>
          <a:bodyPr/>
          <a:lstStyle/>
          <a:p>
            <a:pPr algn="just"/>
            <a:r>
              <a:rPr lang="ru-RU" sz="1800" dirty="0">
                <a:latin typeface="Times New Roman" panose="02020603050405020304" pitchFamily="18" charset="0"/>
                <a:cs typeface="Times New Roman" panose="02020603050405020304" pitchFamily="18" charset="0"/>
              </a:rPr>
              <a:t>Включение в реестр недобросовестных поставщиков информации об участнике закупки, уклонившемся от заключения контракта, о поставщике (подрядчике, исполнителе), с которым контракт расторгнут по решению суда или в случае одностороннего отказа заказчика от исполнения контракта, содержащаяся в реестре недобросовестных поставщиков информация, неисполнение действий, предусмотренных частью 9 </a:t>
            </a:r>
            <a:r>
              <a:rPr lang="ru-RU" sz="1800" dirty="0" smtClean="0">
                <a:latin typeface="Times New Roman" panose="02020603050405020304" pitchFamily="18" charset="0"/>
                <a:cs typeface="Times New Roman" panose="02020603050405020304" pitchFamily="18" charset="0"/>
              </a:rPr>
              <a:t>статьи 104 Закона о контрактной системе, </a:t>
            </a:r>
            <a:r>
              <a:rPr lang="ru-RU" sz="1800" dirty="0">
                <a:latin typeface="Times New Roman" panose="02020603050405020304" pitchFamily="18" charset="0"/>
                <a:cs typeface="Times New Roman" panose="02020603050405020304" pitchFamily="18" charset="0"/>
              </a:rPr>
              <a:t>могут быть обжалованы заинтересованным лицом в судебном порядке.</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1191" y="4119411"/>
            <a:ext cx="3008646" cy="2066371"/>
          </a:xfrm>
          <a:prstGeom prst="rect">
            <a:avLst/>
          </a:prstGeom>
        </p:spPr>
      </p:pic>
    </p:spTree>
    <p:extLst>
      <p:ext uri="{BB962C8B-B14F-4D97-AF65-F5344CB8AC3E}">
        <p14:creationId xmlns:p14="http://schemas.microsoft.com/office/powerpoint/2010/main" val="1276878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145</TotalTime>
  <Words>2227</Words>
  <Application>Microsoft Office PowerPoint</Application>
  <PresentationFormat>Произвольный</PresentationFormat>
  <Paragraphs>83</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Натуральные материалы</vt:lpstr>
      <vt:lpstr>Основания и порядок включения информации в реестр недобросовестных поставщиков (подрядчиков, исполнителей). </vt:lpstr>
      <vt:lpstr>Часть 1 статьи 104 Федерального закона 44 – ФЗ «О контрактной системе в сфере закупок товаров, работ, услуг для обеспечения государственных и муниципальных нужд»</vt:lpstr>
      <vt:lpstr>Кто включается в РНП?</vt:lpstr>
      <vt:lpstr>Какая информация включается в РНП?</vt:lpstr>
      <vt:lpstr>Срок направления обращения в контрольный орган о включении в РНП ?</vt:lpstr>
      <vt:lpstr>Срок рассмотрения контрольным органом обращения о включении в РНП?</vt:lpstr>
      <vt:lpstr>Исключение из РНП</vt:lpstr>
      <vt:lpstr>Кем устанавливается порядок ведения РНП?</vt:lpstr>
      <vt:lpstr>Обжалование решения в судебном порядке о включении/ не включении в РНП</vt:lpstr>
      <vt:lpstr>ПРАВИЛА ВЕДЕНИЯ РЕЕСТРА НЕДОБРОСОВЕСТНЫХ ПОСТАВЩИКОВ (ПОДРЯДЧИКОВ, ИСПОЛНИТЕЛЕЙ) №1078 от 30.06.2021 </vt:lpstr>
      <vt:lpstr>Презентация PowerPoint</vt:lpstr>
      <vt:lpstr>Презентация PowerPoint</vt:lpstr>
      <vt:lpstr>Не позднее пяти рабочих дней со дня, следующего за днем поступления обращения, орган контроля (за исключением случаев, предусмотренных подпунктом "е" пункта 9 и подпунктом "г" пункта 10 Правил), осуществляет следующую совокупность действий: </vt:lpstr>
      <vt:lpstr>Орган контроля принимает решение об отказе во включении информации об участнике закупки (если основанием для направления обращения является уклонение участника закупки от заключения контракта) в реестр, если в результате проведения проверок, предусмотренных подпунктом "а" пункта 13 Правил: </vt:lpstr>
      <vt:lpstr> Орган контроля принимает решение об отказе во включении информации о поставщике (подрядчике, исполнителе) (если основанием для направления обращения является расторжение контракта в случае одностороннего отказа заказчика от исполнения контракта в связи с существенным нарушением поставщиком (подрядчиком, исполнителем) условий контракта) в реестр, если в результате проведения проверок, предусмотренных подпунктом "а" пункта 13 Правил: </vt:lpstr>
      <vt:lpstr>Соблюдение порядка расторжения контракта в связи с односторонним отказом заказчика</vt:lpstr>
      <vt:lpstr>Презентация PowerPoint</vt:lpstr>
      <vt:lpstr>Заказчиком принято решение об одностороннем отказе от заключения контракта</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Основания и порядок включения информации в реестр недобросовестных поставщиков (подрядчиков, исполнителей).</dc:title>
  <dc:creator>Кристина Артемовна Баграева</dc:creator>
  <cp:lastModifiedBy>Платонова Сардаана Юрьевна</cp:lastModifiedBy>
  <cp:revision>16</cp:revision>
  <dcterms:created xsi:type="dcterms:W3CDTF">2021-10-07T12:25:38Z</dcterms:created>
  <dcterms:modified xsi:type="dcterms:W3CDTF">2021-11-23T07:57:39Z</dcterms:modified>
</cp:coreProperties>
</file>