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11"/>
  </p:notesMasterIdLst>
  <p:handoutMasterIdLst>
    <p:handoutMasterId r:id="rId12"/>
  </p:handoutMasterIdLst>
  <p:sldIdLst>
    <p:sldId id="447" r:id="rId2"/>
    <p:sldId id="446" r:id="rId3"/>
    <p:sldId id="782" r:id="rId4"/>
    <p:sldId id="770" r:id="rId5"/>
    <p:sldId id="771" r:id="rId6"/>
    <p:sldId id="779" r:id="rId7"/>
    <p:sldId id="775" r:id="rId8"/>
    <p:sldId id="776" r:id="rId9"/>
    <p:sldId id="768" r:id="rId10"/>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1D0C3AC9-B8F5-48F6-BF2E-9F79A8F460B8}">
          <p14:sldIdLst>
            <p14:sldId id="447"/>
            <p14:sldId id="446"/>
            <p14:sldId id="782"/>
            <p14:sldId id="770"/>
            <p14:sldId id="771"/>
            <p14:sldId id="779"/>
            <p14:sldId id="775"/>
            <p14:sldId id="776"/>
          </p14:sldIdLst>
        </p14:section>
        <p14:section name="Раздел без заголовка" id="{9605A129-0520-4107-A81A-7C5E905C4F3E}">
          <p14:sldIdLst/>
        </p14:section>
        <p14:section name="Раздел без заголовка" id="{146A2D4C-7E66-420A-9E7F-7456A561AABD}">
          <p14:sldIdLst>
            <p14:sldId id="7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404" autoAdjust="0"/>
  </p:normalViewPr>
  <p:slideViewPr>
    <p:cSldViewPr snapToGrid="0">
      <p:cViewPr varScale="1">
        <p:scale>
          <a:sx n="112" d="100"/>
          <a:sy n="112" d="100"/>
        </p:scale>
        <p:origin x="156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E1C36159-4B0F-4CD6-BFF4-B8BDDFE28636}" type="datetimeFigureOut">
              <a:rPr lang="ru-RU" smtClean="0"/>
              <a:t>24.11.2021</a:t>
            </a:fld>
            <a:endParaRPr lang="ru-RU"/>
          </a:p>
        </p:txBody>
      </p:sp>
      <p:sp>
        <p:nvSpPr>
          <p:cNvPr id="4" name="Нижний колонтитул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DFD95BE9-C9A4-4A70-8F2C-052FC5082D56}" type="slidenum">
              <a:rPr lang="ru-RU" smtClean="0"/>
              <a:t>‹#›</a:t>
            </a:fld>
            <a:endParaRPr lang="ru-RU"/>
          </a:p>
        </p:txBody>
      </p:sp>
    </p:spTree>
    <p:extLst>
      <p:ext uri="{BB962C8B-B14F-4D97-AF65-F5344CB8AC3E}">
        <p14:creationId xmlns:p14="http://schemas.microsoft.com/office/powerpoint/2010/main" val="1958403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468" cy="494019"/>
          </a:xfrm>
          <a:prstGeom prst="rect">
            <a:avLst/>
          </a:prstGeom>
        </p:spPr>
        <p:txBody>
          <a:bodyPr vert="horz" lIns="89785" tIns="44892" rIns="89785" bIns="44892" rtlCol="0"/>
          <a:lstStyle>
            <a:lvl1pPr algn="l">
              <a:defRPr sz="1200"/>
            </a:lvl1pPr>
          </a:lstStyle>
          <a:p>
            <a:endParaRPr lang="ru-RU"/>
          </a:p>
        </p:txBody>
      </p:sp>
      <p:sp>
        <p:nvSpPr>
          <p:cNvPr id="3" name="Дата 2"/>
          <p:cNvSpPr>
            <a:spLocks noGrp="1"/>
          </p:cNvSpPr>
          <p:nvPr>
            <p:ph type="dt" idx="1"/>
          </p:nvPr>
        </p:nvSpPr>
        <p:spPr>
          <a:xfrm>
            <a:off x="3815742" y="0"/>
            <a:ext cx="2918468" cy="494019"/>
          </a:xfrm>
          <a:prstGeom prst="rect">
            <a:avLst/>
          </a:prstGeom>
        </p:spPr>
        <p:txBody>
          <a:bodyPr vert="horz" lIns="89785" tIns="44892" rIns="89785" bIns="44892" rtlCol="0"/>
          <a:lstStyle>
            <a:lvl1pPr algn="r">
              <a:defRPr sz="1200"/>
            </a:lvl1pPr>
          </a:lstStyle>
          <a:p>
            <a:fld id="{9D990D10-9EA7-4E97-A89B-B4278CF78483}" type="datetimeFigureOut">
              <a:rPr lang="ru-RU" smtClean="0"/>
              <a:t>24.11.2021</a:t>
            </a:fld>
            <a:endParaRPr lang="ru-RU"/>
          </a:p>
        </p:txBody>
      </p:sp>
      <p:sp>
        <p:nvSpPr>
          <p:cNvPr id="4" name="Образ слайда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89785" tIns="44892" rIns="89785" bIns="44892" rtlCol="0" anchor="ctr"/>
          <a:lstStyle/>
          <a:p>
            <a:endParaRPr lang="ru-RU"/>
          </a:p>
        </p:txBody>
      </p:sp>
      <p:sp>
        <p:nvSpPr>
          <p:cNvPr id="5" name="Заметки 4"/>
          <p:cNvSpPr>
            <a:spLocks noGrp="1"/>
          </p:cNvSpPr>
          <p:nvPr>
            <p:ph type="body" sz="quarter" idx="3"/>
          </p:nvPr>
        </p:nvSpPr>
        <p:spPr>
          <a:xfrm>
            <a:off x="673732" y="4747900"/>
            <a:ext cx="5388300" cy="3884928"/>
          </a:xfrm>
          <a:prstGeom prst="rect">
            <a:avLst/>
          </a:prstGeom>
        </p:spPr>
        <p:txBody>
          <a:bodyPr vert="horz" lIns="89785" tIns="44892" rIns="89785" bIns="44892"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2294"/>
            <a:ext cx="2918468" cy="494019"/>
          </a:xfrm>
          <a:prstGeom prst="rect">
            <a:avLst/>
          </a:prstGeom>
        </p:spPr>
        <p:txBody>
          <a:bodyPr vert="horz" lIns="89785" tIns="44892" rIns="89785" bIns="44892" rtlCol="0" anchor="b"/>
          <a:lstStyle>
            <a:lvl1pPr algn="l">
              <a:defRPr sz="1200"/>
            </a:lvl1pPr>
          </a:lstStyle>
          <a:p>
            <a:endParaRPr lang="ru-RU"/>
          </a:p>
        </p:txBody>
      </p:sp>
      <p:sp>
        <p:nvSpPr>
          <p:cNvPr id="7" name="Номер слайда 6"/>
          <p:cNvSpPr>
            <a:spLocks noGrp="1"/>
          </p:cNvSpPr>
          <p:nvPr>
            <p:ph type="sldNum" sz="quarter" idx="5"/>
          </p:nvPr>
        </p:nvSpPr>
        <p:spPr>
          <a:xfrm>
            <a:off x="3815742" y="9372294"/>
            <a:ext cx="2918468" cy="494019"/>
          </a:xfrm>
          <a:prstGeom prst="rect">
            <a:avLst/>
          </a:prstGeom>
        </p:spPr>
        <p:txBody>
          <a:bodyPr vert="horz" lIns="89785" tIns="44892" rIns="89785" bIns="44892" rtlCol="0" anchor="b"/>
          <a:lstStyle>
            <a:lvl1pPr algn="r">
              <a:defRPr sz="1200"/>
            </a:lvl1pPr>
          </a:lstStyle>
          <a:p>
            <a:fld id="{E535B5D4-7FD3-4AF8-AEBA-B6C38250479F}" type="slidenum">
              <a:rPr lang="ru-RU" smtClean="0"/>
              <a:t>‹#›</a:t>
            </a:fld>
            <a:endParaRPr lang="ru-RU"/>
          </a:p>
        </p:txBody>
      </p:sp>
    </p:spTree>
    <p:extLst>
      <p:ext uri="{BB962C8B-B14F-4D97-AF65-F5344CB8AC3E}">
        <p14:creationId xmlns:p14="http://schemas.microsoft.com/office/powerpoint/2010/main" val="105288278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ижний колонтитул 3"/>
          <p:cNvSpPr>
            <a:spLocks noGrp="1"/>
          </p:cNvSpPr>
          <p:nvPr>
            <p:ph type="ftr" sz="quarter" idx="10"/>
          </p:nvPr>
        </p:nvSpPr>
        <p:spPr/>
        <p:txBody>
          <a:bodyPr/>
          <a:lstStyle/>
          <a:p>
            <a:endParaRPr lang="ru-RU"/>
          </a:p>
        </p:txBody>
      </p:sp>
      <p:sp>
        <p:nvSpPr>
          <p:cNvPr id="5" name="Номер слайда 4"/>
          <p:cNvSpPr>
            <a:spLocks noGrp="1"/>
          </p:cNvSpPr>
          <p:nvPr>
            <p:ph type="sldNum" sz="quarter" idx="11"/>
          </p:nvPr>
        </p:nvSpPr>
        <p:spPr/>
        <p:txBody>
          <a:bodyPr/>
          <a:lstStyle/>
          <a:p>
            <a:fld id="{E535B5D4-7FD3-4AF8-AEBA-B6C38250479F}" type="slidenum">
              <a:rPr lang="ru-RU" smtClean="0"/>
              <a:t>2</a:t>
            </a:fld>
            <a:endParaRPr lang="ru-RU"/>
          </a:p>
        </p:txBody>
      </p:sp>
    </p:spTree>
    <p:extLst>
      <p:ext uri="{BB962C8B-B14F-4D97-AF65-F5344CB8AC3E}">
        <p14:creationId xmlns:p14="http://schemas.microsoft.com/office/powerpoint/2010/main" val="3834959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ижний колонтитул 3"/>
          <p:cNvSpPr>
            <a:spLocks noGrp="1"/>
          </p:cNvSpPr>
          <p:nvPr>
            <p:ph type="ftr" sz="quarter" idx="10"/>
          </p:nvPr>
        </p:nvSpPr>
        <p:spPr/>
        <p:txBody>
          <a:bodyPr/>
          <a:lstStyle/>
          <a:p>
            <a:endParaRPr lang="ru-RU"/>
          </a:p>
        </p:txBody>
      </p:sp>
      <p:sp>
        <p:nvSpPr>
          <p:cNvPr id="5" name="Номер слайда 4"/>
          <p:cNvSpPr>
            <a:spLocks noGrp="1"/>
          </p:cNvSpPr>
          <p:nvPr>
            <p:ph type="sldNum" sz="quarter" idx="11"/>
          </p:nvPr>
        </p:nvSpPr>
        <p:spPr/>
        <p:txBody>
          <a:bodyPr/>
          <a:lstStyle/>
          <a:p>
            <a:fld id="{E535B5D4-7FD3-4AF8-AEBA-B6C38250479F}" type="slidenum">
              <a:rPr lang="ru-RU" smtClean="0"/>
              <a:t>3</a:t>
            </a:fld>
            <a:endParaRPr lang="ru-RU"/>
          </a:p>
        </p:txBody>
      </p:sp>
    </p:spTree>
    <p:extLst>
      <p:ext uri="{BB962C8B-B14F-4D97-AF65-F5344CB8AC3E}">
        <p14:creationId xmlns:p14="http://schemas.microsoft.com/office/powerpoint/2010/main" val="3219353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ижний колонтитул 3"/>
          <p:cNvSpPr>
            <a:spLocks noGrp="1"/>
          </p:cNvSpPr>
          <p:nvPr>
            <p:ph type="ftr" sz="quarter" idx="10"/>
          </p:nvPr>
        </p:nvSpPr>
        <p:spPr/>
        <p:txBody>
          <a:bodyPr/>
          <a:lstStyle/>
          <a:p>
            <a:endParaRPr lang="ru-RU"/>
          </a:p>
        </p:txBody>
      </p:sp>
      <p:sp>
        <p:nvSpPr>
          <p:cNvPr id="5" name="Номер слайда 4"/>
          <p:cNvSpPr>
            <a:spLocks noGrp="1"/>
          </p:cNvSpPr>
          <p:nvPr>
            <p:ph type="sldNum" sz="quarter" idx="11"/>
          </p:nvPr>
        </p:nvSpPr>
        <p:spPr/>
        <p:txBody>
          <a:bodyPr/>
          <a:lstStyle/>
          <a:p>
            <a:fld id="{E535B5D4-7FD3-4AF8-AEBA-B6C38250479F}" type="slidenum">
              <a:rPr lang="ru-RU" smtClean="0"/>
              <a:t>4</a:t>
            </a:fld>
            <a:endParaRPr lang="ru-RU"/>
          </a:p>
        </p:txBody>
      </p:sp>
    </p:spTree>
    <p:extLst>
      <p:ext uri="{BB962C8B-B14F-4D97-AF65-F5344CB8AC3E}">
        <p14:creationId xmlns:p14="http://schemas.microsoft.com/office/powerpoint/2010/main" val="1564620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ижний колонтитул 3"/>
          <p:cNvSpPr>
            <a:spLocks noGrp="1"/>
          </p:cNvSpPr>
          <p:nvPr>
            <p:ph type="ftr" sz="quarter" idx="10"/>
          </p:nvPr>
        </p:nvSpPr>
        <p:spPr/>
        <p:txBody>
          <a:bodyPr/>
          <a:lstStyle/>
          <a:p>
            <a:endParaRPr lang="ru-RU"/>
          </a:p>
        </p:txBody>
      </p:sp>
      <p:sp>
        <p:nvSpPr>
          <p:cNvPr id="5" name="Номер слайда 4"/>
          <p:cNvSpPr>
            <a:spLocks noGrp="1"/>
          </p:cNvSpPr>
          <p:nvPr>
            <p:ph type="sldNum" sz="quarter" idx="11"/>
          </p:nvPr>
        </p:nvSpPr>
        <p:spPr/>
        <p:txBody>
          <a:bodyPr/>
          <a:lstStyle/>
          <a:p>
            <a:fld id="{E535B5D4-7FD3-4AF8-AEBA-B6C38250479F}" type="slidenum">
              <a:rPr lang="ru-RU" smtClean="0"/>
              <a:t>5</a:t>
            </a:fld>
            <a:endParaRPr lang="ru-RU"/>
          </a:p>
        </p:txBody>
      </p:sp>
    </p:spTree>
    <p:extLst>
      <p:ext uri="{BB962C8B-B14F-4D97-AF65-F5344CB8AC3E}">
        <p14:creationId xmlns:p14="http://schemas.microsoft.com/office/powerpoint/2010/main" val="2538518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ижний колонтитул 3"/>
          <p:cNvSpPr>
            <a:spLocks noGrp="1"/>
          </p:cNvSpPr>
          <p:nvPr>
            <p:ph type="ftr" sz="quarter" idx="10"/>
          </p:nvPr>
        </p:nvSpPr>
        <p:spPr/>
        <p:txBody>
          <a:bodyPr/>
          <a:lstStyle/>
          <a:p>
            <a:endParaRPr lang="ru-RU"/>
          </a:p>
        </p:txBody>
      </p:sp>
      <p:sp>
        <p:nvSpPr>
          <p:cNvPr id="5" name="Номер слайда 4"/>
          <p:cNvSpPr>
            <a:spLocks noGrp="1"/>
          </p:cNvSpPr>
          <p:nvPr>
            <p:ph type="sldNum" sz="quarter" idx="11"/>
          </p:nvPr>
        </p:nvSpPr>
        <p:spPr/>
        <p:txBody>
          <a:bodyPr/>
          <a:lstStyle/>
          <a:p>
            <a:fld id="{E535B5D4-7FD3-4AF8-AEBA-B6C38250479F}" type="slidenum">
              <a:rPr lang="ru-RU" smtClean="0"/>
              <a:t>6</a:t>
            </a:fld>
            <a:endParaRPr lang="ru-RU"/>
          </a:p>
        </p:txBody>
      </p:sp>
    </p:spTree>
    <p:extLst>
      <p:ext uri="{BB962C8B-B14F-4D97-AF65-F5344CB8AC3E}">
        <p14:creationId xmlns:p14="http://schemas.microsoft.com/office/powerpoint/2010/main" val="114385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ижний колонтитул 3"/>
          <p:cNvSpPr>
            <a:spLocks noGrp="1"/>
          </p:cNvSpPr>
          <p:nvPr>
            <p:ph type="ftr" sz="quarter" idx="10"/>
          </p:nvPr>
        </p:nvSpPr>
        <p:spPr/>
        <p:txBody>
          <a:bodyPr/>
          <a:lstStyle/>
          <a:p>
            <a:endParaRPr lang="ru-RU"/>
          </a:p>
        </p:txBody>
      </p:sp>
      <p:sp>
        <p:nvSpPr>
          <p:cNvPr id="5" name="Номер слайда 4"/>
          <p:cNvSpPr>
            <a:spLocks noGrp="1"/>
          </p:cNvSpPr>
          <p:nvPr>
            <p:ph type="sldNum" sz="quarter" idx="11"/>
          </p:nvPr>
        </p:nvSpPr>
        <p:spPr/>
        <p:txBody>
          <a:bodyPr/>
          <a:lstStyle/>
          <a:p>
            <a:fld id="{E535B5D4-7FD3-4AF8-AEBA-B6C38250479F}" type="slidenum">
              <a:rPr lang="ru-RU" smtClean="0"/>
              <a:t>7</a:t>
            </a:fld>
            <a:endParaRPr lang="ru-RU"/>
          </a:p>
        </p:txBody>
      </p:sp>
    </p:spTree>
    <p:extLst>
      <p:ext uri="{BB962C8B-B14F-4D97-AF65-F5344CB8AC3E}">
        <p14:creationId xmlns:p14="http://schemas.microsoft.com/office/powerpoint/2010/main" val="1437387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ижний колонтитул 3"/>
          <p:cNvSpPr>
            <a:spLocks noGrp="1"/>
          </p:cNvSpPr>
          <p:nvPr>
            <p:ph type="ftr" sz="quarter" idx="10"/>
          </p:nvPr>
        </p:nvSpPr>
        <p:spPr/>
        <p:txBody>
          <a:bodyPr/>
          <a:lstStyle/>
          <a:p>
            <a:endParaRPr lang="ru-RU"/>
          </a:p>
        </p:txBody>
      </p:sp>
      <p:sp>
        <p:nvSpPr>
          <p:cNvPr id="5" name="Номер слайда 4"/>
          <p:cNvSpPr>
            <a:spLocks noGrp="1"/>
          </p:cNvSpPr>
          <p:nvPr>
            <p:ph type="sldNum" sz="quarter" idx="11"/>
          </p:nvPr>
        </p:nvSpPr>
        <p:spPr/>
        <p:txBody>
          <a:bodyPr/>
          <a:lstStyle/>
          <a:p>
            <a:fld id="{E535B5D4-7FD3-4AF8-AEBA-B6C38250479F}" type="slidenum">
              <a:rPr lang="ru-RU" smtClean="0"/>
              <a:t>8</a:t>
            </a:fld>
            <a:endParaRPr lang="ru-RU"/>
          </a:p>
        </p:txBody>
      </p:sp>
    </p:spTree>
    <p:extLst>
      <p:ext uri="{BB962C8B-B14F-4D97-AF65-F5344CB8AC3E}">
        <p14:creationId xmlns:p14="http://schemas.microsoft.com/office/powerpoint/2010/main" val="1556897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4BA5772B-9F14-422B-8BCC-A4DECC714E13}" type="datetime1">
              <a:rPr lang="ru-RU" smtClean="0"/>
              <a:t>24.11.2021</a:t>
            </a:fld>
            <a:endParaRPr lang="ru-RU"/>
          </a:p>
        </p:txBody>
      </p:sp>
      <p:sp>
        <p:nvSpPr>
          <p:cNvPr id="8" name="Footer Placeholder 7"/>
          <p:cNvSpPr>
            <a:spLocks noGrp="1"/>
          </p:cNvSpPr>
          <p:nvPr>
            <p:ph type="ftr" sz="quarter" idx="11"/>
          </p:nvPr>
        </p:nvSpPr>
        <p:spPr/>
        <p:txBody>
          <a:bodyPr/>
          <a:lstStyle/>
          <a:p>
            <a:r>
              <a:rPr lang="ru-RU" smtClean="0"/>
              <a:t>слайд №</a:t>
            </a:r>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583018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7BE86A3-66CA-44DB-A7C4-D695BDA4F9DE}" type="datetime1">
              <a:rPr lang="ru-RU" smtClean="0"/>
              <a:t>24.11.2021</a:t>
            </a:fld>
            <a:endParaRPr lang="ru-RU"/>
          </a:p>
        </p:txBody>
      </p:sp>
      <p:sp>
        <p:nvSpPr>
          <p:cNvPr id="5" name="Footer Placeholder 4"/>
          <p:cNvSpPr>
            <a:spLocks noGrp="1"/>
          </p:cNvSpPr>
          <p:nvPr>
            <p:ph type="ftr" sz="quarter" idx="11"/>
          </p:nvPr>
        </p:nvSpPr>
        <p:spPr/>
        <p:txBody>
          <a:bodyPr/>
          <a:lstStyle/>
          <a:p>
            <a:r>
              <a:rPr lang="ru-RU" smtClean="0"/>
              <a:t>слайд №</a:t>
            </a:r>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35030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55638F-8045-4496-82FE-1AC641D044EC}" type="datetime1">
              <a:rPr lang="ru-RU" smtClean="0"/>
              <a:t>24.11.2021</a:t>
            </a:fld>
            <a:endParaRPr lang="ru-RU"/>
          </a:p>
        </p:txBody>
      </p:sp>
      <p:sp>
        <p:nvSpPr>
          <p:cNvPr id="5" name="Footer Placeholder 4"/>
          <p:cNvSpPr>
            <a:spLocks noGrp="1"/>
          </p:cNvSpPr>
          <p:nvPr>
            <p:ph type="ftr" sz="quarter" idx="11"/>
          </p:nvPr>
        </p:nvSpPr>
        <p:spPr/>
        <p:txBody>
          <a:bodyPr/>
          <a:lstStyle/>
          <a:p>
            <a:r>
              <a:rPr lang="ru-RU" smtClean="0"/>
              <a:t>слайд №</a:t>
            </a:r>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73391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130E952-F970-430A-9435-7292FCADFE9B}" type="datetime1">
              <a:rPr lang="ru-RU" smtClean="0"/>
              <a:t>24.11.2021</a:t>
            </a:fld>
            <a:endParaRPr lang="ru-RU"/>
          </a:p>
        </p:txBody>
      </p:sp>
      <p:sp>
        <p:nvSpPr>
          <p:cNvPr id="8" name="Footer Placeholder 7"/>
          <p:cNvSpPr>
            <a:spLocks noGrp="1"/>
          </p:cNvSpPr>
          <p:nvPr>
            <p:ph type="ftr" sz="quarter" idx="11"/>
          </p:nvPr>
        </p:nvSpPr>
        <p:spPr/>
        <p:txBody>
          <a:bodyPr/>
          <a:lstStyle/>
          <a:p>
            <a:r>
              <a:rPr lang="ru-RU" smtClean="0"/>
              <a:t>слайд №</a:t>
            </a:r>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66931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050B4786-D08B-494E-B370-52991271EE50}" type="datetime1">
              <a:rPr lang="ru-RU" smtClean="0"/>
              <a:t>24.11.2021</a:t>
            </a:fld>
            <a:endParaRPr lang="ru-RU"/>
          </a:p>
        </p:txBody>
      </p:sp>
      <p:sp>
        <p:nvSpPr>
          <p:cNvPr id="8" name="Footer Placeholder 7"/>
          <p:cNvSpPr>
            <a:spLocks noGrp="1"/>
          </p:cNvSpPr>
          <p:nvPr>
            <p:ph type="ftr" sz="quarter" idx="11"/>
          </p:nvPr>
        </p:nvSpPr>
        <p:spPr/>
        <p:txBody>
          <a:bodyPr/>
          <a:lstStyle/>
          <a:p>
            <a:r>
              <a:rPr lang="ru-RU" smtClean="0"/>
              <a:t>слайд №</a:t>
            </a:r>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388093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3EEF84D0-58CB-46DB-80AF-D292B72224BA}" type="datetime1">
              <a:rPr lang="ru-RU" smtClean="0"/>
              <a:t>24.11.2021</a:t>
            </a:fld>
            <a:endParaRPr lang="ru-RU"/>
          </a:p>
        </p:txBody>
      </p:sp>
      <p:sp>
        <p:nvSpPr>
          <p:cNvPr id="9" name="Footer Placeholder 8"/>
          <p:cNvSpPr>
            <a:spLocks noGrp="1"/>
          </p:cNvSpPr>
          <p:nvPr>
            <p:ph type="ftr" sz="quarter" idx="11"/>
          </p:nvPr>
        </p:nvSpPr>
        <p:spPr/>
        <p:txBody>
          <a:bodyPr/>
          <a:lstStyle/>
          <a:p>
            <a:r>
              <a:rPr lang="ru-RU" smtClean="0"/>
              <a:t>слайд №</a:t>
            </a:r>
            <a:endParaRPr lang="ru-RU"/>
          </a:p>
        </p:txBody>
      </p:sp>
      <p:sp>
        <p:nvSpPr>
          <p:cNvPr id="10" name="Slide Number Placeholder 9"/>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587362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2239" y="3143250"/>
            <a:ext cx="3288024"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2FD9FF6E-6790-4D97-B1D3-546DB2B22092}" type="datetime1">
              <a:rPr lang="ru-RU" smtClean="0"/>
              <a:t>24.11.2021</a:t>
            </a:fld>
            <a:endParaRPr lang="ru-RU"/>
          </a:p>
        </p:txBody>
      </p:sp>
      <p:sp>
        <p:nvSpPr>
          <p:cNvPr id="8" name="Footer Placeholder 7"/>
          <p:cNvSpPr>
            <a:spLocks noGrp="1"/>
          </p:cNvSpPr>
          <p:nvPr>
            <p:ph type="ftr" sz="quarter" idx="11"/>
          </p:nvPr>
        </p:nvSpPr>
        <p:spPr/>
        <p:txBody>
          <a:bodyPr/>
          <a:lstStyle/>
          <a:p>
            <a:r>
              <a:rPr lang="ru-RU" smtClean="0"/>
              <a:t>слайд №</a:t>
            </a:r>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50825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8E67A43-9DDF-474F-8940-46DF1FDB57A6}" type="datetime1">
              <a:rPr lang="ru-RU" smtClean="0"/>
              <a:t>24.11.2021</a:t>
            </a:fld>
            <a:endParaRPr lang="en-US" dirty="0"/>
          </a:p>
        </p:txBody>
      </p:sp>
      <p:sp>
        <p:nvSpPr>
          <p:cNvPr id="4" name="Footer Placeholder 3"/>
          <p:cNvSpPr>
            <a:spLocks noGrp="1"/>
          </p:cNvSpPr>
          <p:nvPr>
            <p:ph type="ftr" sz="quarter" idx="11"/>
          </p:nvPr>
        </p:nvSpPr>
        <p:spPr/>
        <p:txBody>
          <a:bodyPr/>
          <a:lstStyle/>
          <a:p>
            <a:r>
              <a:rPr lang="ru-RU" smtClean="0"/>
              <a:t>слайд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Прямоугольник 5">
            <a:extLst>
              <a:ext uri="{FF2B5EF4-FFF2-40B4-BE49-F238E27FC236}">
                <a16:creationId xmlns="" xmlns:a16="http://schemas.microsoft.com/office/drawing/2014/main" id="{AD7E7725-F7DF-46DA-824E-C35ACE8CD8E8}"/>
              </a:ext>
            </a:extLst>
          </p:cNvPr>
          <p:cNvSpPr/>
          <p:nvPr userDrawn="1"/>
        </p:nvSpPr>
        <p:spPr>
          <a:xfrm>
            <a:off x="2" y="6273"/>
            <a:ext cx="9124243" cy="398395"/>
          </a:xfrm>
          <a:prstGeom prst="rect">
            <a:avLst/>
          </a:prstGeom>
          <a:gradFill>
            <a:gsLst>
              <a:gs pos="98000">
                <a:srgbClr val="3399FF"/>
              </a:gs>
              <a:gs pos="40000">
                <a:schemeClr val="bg1"/>
              </a:gs>
              <a:gs pos="72000">
                <a:srgbClr val="76CFFC"/>
              </a:gs>
            </a:gsLst>
            <a:lin ang="4800000" scaled="0"/>
          </a:gradFill>
          <a:ln w="952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graphicFrame>
        <p:nvGraphicFramePr>
          <p:cNvPr id="7" name="Объект 6">
            <a:extLst>
              <a:ext uri="{FF2B5EF4-FFF2-40B4-BE49-F238E27FC236}">
                <a16:creationId xmlns="" xmlns:a16="http://schemas.microsoft.com/office/drawing/2014/main" id="{1F770481-946F-4E3D-995A-C34DAB8D283A}"/>
              </a:ext>
            </a:extLst>
          </p:cNvPr>
          <p:cNvGraphicFramePr>
            <a:graphicFrameLocks noChangeAspect="1"/>
          </p:cNvGraphicFramePr>
          <p:nvPr userDrawn="1">
            <p:extLst>
              <p:ext uri="{D42A27DB-BD31-4B8C-83A1-F6EECF244321}">
                <p14:modId xmlns:p14="http://schemas.microsoft.com/office/powerpoint/2010/main" val="4009745346"/>
              </p:ext>
            </p:extLst>
          </p:nvPr>
        </p:nvGraphicFramePr>
        <p:xfrm>
          <a:off x="62480" y="23456"/>
          <a:ext cx="1845225" cy="271823"/>
        </p:xfrm>
        <a:graphic>
          <a:graphicData uri="http://schemas.openxmlformats.org/presentationml/2006/ole">
            <mc:AlternateContent xmlns:mc="http://schemas.openxmlformats.org/markup-compatibility/2006">
              <mc:Choice xmlns:v="urn:schemas-microsoft-com:vml" Requires="v">
                <p:oleObj spid="_x0000_s2139" name="CorelDRAW" r:id="rId3" imgW="6106320" imgH="933480" progId="">
                  <p:embed/>
                </p:oleObj>
              </mc:Choice>
              <mc:Fallback>
                <p:oleObj name="CorelDRAW" r:id="rId3" imgW="6106320" imgH="933480" progId="">
                  <p:embed/>
                  <p:pic>
                    <p:nvPicPr>
                      <p:cNvPr id="7" name="Объект 6">
                        <a:extLst>
                          <a:ext uri="{FF2B5EF4-FFF2-40B4-BE49-F238E27FC236}">
                            <a16:creationId xmlns="" xmlns:a16="http://schemas.microsoft.com/office/drawing/2014/main" id="{41EC7254-16FE-47AD-BD39-355C647719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0" y="23456"/>
                        <a:ext cx="1845225" cy="271823"/>
                      </a:xfrm>
                      <a:prstGeom prst="rect">
                        <a:avLst/>
                      </a:prstGeom>
                      <a:noFill/>
                      <a:ln>
                        <a:noFill/>
                      </a:ln>
                    </p:spPr>
                  </p:pic>
                </p:oleObj>
              </mc:Fallback>
            </mc:AlternateContent>
          </a:graphicData>
        </a:graphic>
      </p:graphicFrame>
      <p:grpSp>
        <p:nvGrpSpPr>
          <p:cNvPr id="8" name="Группа 7">
            <a:extLst>
              <a:ext uri="{FF2B5EF4-FFF2-40B4-BE49-F238E27FC236}">
                <a16:creationId xmlns="" xmlns:a16="http://schemas.microsoft.com/office/drawing/2014/main" id="{F457D8C6-F1AB-4168-BBE9-78EA84AB4C60}"/>
              </a:ext>
            </a:extLst>
          </p:cNvPr>
          <p:cNvGrpSpPr/>
          <p:nvPr userDrawn="1"/>
        </p:nvGrpSpPr>
        <p:grpSpPr>
          <a:xfrm>
            <a:off x="1910" y="6381328"/>
            <a:ext cx="9137202" cy="476672"/>
            <a:chOff x="-10874" y="3196134"/>
            <a:chExt cx="9158903" cy="455390"/>
          </a:xfrm>
        </p:grpSpPr>
        <p:sp>
          <p:nvSpPr>
            <p:cNvPr id="9" name="Прямоугольник 8">
              <a:extLst>
                <a:ext uri="{FF2B5EF4-FFF2-40B4-BE49-F238E27FC236}">
                  <a16:creationId xmlns="" xmlns:a16="http://schemas.microsoft.com/office/drawing/2014/main" id="{2103E01F-AB09-4A91-9C54-7DDAC3749777}"/>
                </a:ext>
              </a:extLst>
            </p:cNvPr>
            <p:cNvSpPr/>
            <p:nvPr userDrawn="1"/>
          </p:nvSpPr>
          <p:spPr>
            <a:xfrm>
              <a:off x="-10874" y="3223569"/>
              <a:ext cx="9143999" cy="427955"/>
            </a:xfrm>
            <a:prstGeom prst="rect">
              <a:avLst/>
            </a:prstGeom>
            <a:gradFill rotWithShape="0">
              <a:gsLst>
                <a:gs pos="87000">
                  <a:srgbClr val="3399FF"/>
                </a:gs>
                <a:gs pos="40000">
                  <a:schemeClr val="bg1"/>
                </a:gs>
              </a:gsLst>
              <a:lin ang="4800000" scaled="0"/>
            </a:gradFill>
            <a:effectLst>
              <a:glow rad="63500">
                <a:schemeClr val="accent1">
                  <a:satMod val="175000"/>
                  <a:alpha val="40000"/>
                </a:schemeClr>
              </a:glow>
            </a:effectLst>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10" name="TextBox 9">
              <a:extLst>
                <a:ext uri="{FF2B5EF4-FFF2-40B4-BE49-F238E27FC236}">
                  <a16:creationId xmlns="" xmlns:a16="http://schemas.microsoft.com/office/drawing/2014/main" id="{A31AD403-3364-4A99-ABB7-351F5A612B62}"/>
                </a:ext>
              </a:extLst>
            </p:cNvPr>
            <p:cNvSpPr txBox="1"/>
            <p:nvPr userDrawn="1"/>
          </p:nvSpPr>
          <p:spPr>
            <a:xfrm>
              <a:off x="4030" y="3196134"/>
              <a:ext cx="9143999" cy="4279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l" defTabSz="711182">
                <a:lnSpc>
                  <a:spcPct val="90000"/>
                </a:lnSpc>
                <a:spcBef>
                  <a:spcPct val="0"/>
                </a:spcBef>
                <a:spcAft>
                  <a:spcPct val="35000"/>
                </a:spcAft>
              </a:pPr>
              <a:r>
                <a:rPr lang="ru-RU" sz="1600" kern="1200" baseline="0">
                  <a:solidFill>
                    <a:schemeClr val="tx2">
                      <a:lumMod val="50000"/>
                    </a:schemeClr>
                  </a:solidFill>
                  <a:latin typeface="Mistral" pitchFamily="66" charset="0"/>
                </a:rPr>
                <a:t> </a:t>
              </a:r>
              <a:r>
                <a:rPr lang="ru-RU" sz="1600" kern="1200">
                  <a:solidFill>
                    <a:schemeClr val="tx2">
                      <a:lumMod val="50000"/>
                    </a:schemeClr>
                  </a:solidFill>
                  <a:latin typeface="Arial Narrow" panose="020B0606020202030204" pitchFamily="34" charset="0"/>
                </a:rPr>
                <a:t>Финансово-хозяйственный </a:t>
              </a:r>
              <a:r>
                <a:rPr lang="ru-RU" sz="1600" kern="1200" dirty="0">
                  <a:solidFill>
                    <a:schemeClr val="tx2">
                      <a:lumMod val="50000"/>
                    </a:schemeClr>
                  </a:solidFill>
                  <a:latin typeface="Arial Narrow" panose="020B0606020202030204" pitchFamily="34" charset="0"/>
                </a:rPr>
                <a:t>отчет УГРС за 9 месяцев 2017 года. Общие сведения</a:t>
              </a:r>
            </a:p>
          </p:txBody>
        </p:sp>
      </p:grpSp>
      <p:sp>
        <p:nvSpPr>
          <p:cNvPr id="11" name="TextBox 10">
            <a:extLst>
              <a:ext uri="{FF2B5EF4-FFF2-40B4-BE49-F238E27FC236}">
                <a16:creationId xmlns="" xmlns:a16="http://schemas.microsoft.com/office/drawing/2014/main" id="{274AEEA6-D733-43E6-8BD5-003C94006C6B}"/>
              </a:ext>
            </a:extLst>
          </p:cNvPr>
          <p:cNvSpPr txBox="1"/>
          <p:nvPr userDrawn="1"/>
        </p:nvSpPr>
        <p:spPr>
          <a:xfrm>
            <a:off x="7596336" y="6430045"/>
            <a:ext cx="1120820" cy="338554"/>
          </a:xfrm>
          <a:prstGeom prst="rect">
            <a:avLst/>
          </a:prstGeom>
          <a:noFill/>
        </p:spPr>
        <p:txBody>
          <a:bodyPr wrap="none" rtlCol="0">
            <a:spAutoFit/>
          </a:bodyPr>
          <a:lstStyle/>
          <a:p>
            <a:r>
              <a:rPr lang="ru-RU" sz="1600">
                <a:latin typeface="Arial Narrow" panose="020B0606020202030204" pitchFamily="34" charset="0"/>
              </a:rPr>
              <a:t>Слайд</a:t>
            </a:r>
            <a:r>
              <a:rPr lang="ru-RU" sz="1600" baseline="0">
                <a:latin typeface="Arial Narrow" panose="020B0606020202030204" pitchFamily="34" charset="0"/>
              </a:rPr>
              <a:t> №</a:t>
            </a:r>
            <a:fld id="{6CAE5CEB-04C9-41E8-92EA-0B9D131AEB45}" type="slidenum">
              <a:rPr lang="ru-RU" sz="1600" baseline="0" smtClean="0">
                <a:latin typeface="Arial Narrow" panose="020B0606020202030204" pitchFamily="34" charset="0"/>
              </a:rPr>
              <a:t>‹#›</a:t>
            </a:fld>
            <a:endParaRPr lang="ru-RU" sz="1600">
              <a:latin typeface="Arial Narrow" panose="020B0606020202030204" pitchFamily="34" charset="0"/>
            </a:endParaRPr>
          </a:p>
        </p:txBody>
      </p:sp>
      <p:grpSp>
        <p:nvGrpSpPr>
          <p:cNvPr id="12" name="Группа 11">
            <a:extLst>
              <a:ext uri="{FF2B5EF4-FFF2-40B4-BE49-F238E27FC236}">
                <a16:creationId xmlns="" xmlns:a16="http://schemas.microsoft.com/office/drawing/2014/main" id="{5AFDA49E-1F02-4E2E-8C68-9A8E58A555E7}"/>
              </a:ext>
            </a:extLst>
          </p:cNvPr>
          <p:cNvGrpSpPr/>
          <p:nvPr userDrawn="1"/>
        </p:nvGrpSpPr>
        <p:grpSpPr>
          <a:xfrm>
            <a:off x="21915" y="6410045"/>
            <a:ext cx="9132066" cy="468958"/>
            <a:chOff x="-10874" y="3223569"/>
            <a:chExt cx="9158903" cy="427955"/>
          </a:xfrm>
        </p:grpSpPr>
        <p:sp>
          <p:nvSpPr>
            <p:cNvPr id="13" name="Прямоугольник 12">
              <a:extLst>
                <a:ext uri="{FF2B5EF4-FFF2-40B4-BE49-F238E27FC236}">
                  <a16:creationId xmlns="" xmlns:a16="http://schemas.microsoft.com/office/drawing/2014/main" id="{F2A9ED28-2CB6-4B62-8C53-9FAC0325E2A9}"/>
                </a:ext>
              </a:extLst>
            </p:cNvPr>
            <p:cNvSpPr/>
            <p:nvPr userDrawn="1"/>
          </p:nvSpPr>
          <p:spPr>
            <a:xfrm>
              <a:off x="-10874" y="3223569"/>
              <a:ext cx="9143999" cy="427955"/>
            </a:xfrm>
            <a:prstGeom prst="rect">
              <a:avLst/>
            </a:prstGeom>
            <a:gradFill rotWithShape="0">
              <a:gsLst>
                <a:gs pos="87000">
                  <a:srgbClr val="3399FF"/>
                </a:gs>
                <a:gs pos="40000">
                  <a:schemeClr val="bg1"/>
                </a:gs>
              </a:gsLst>
              <a:lin ang="4800000" scaled="0"/>
            </a:gradFill>
            <a:effectLst>
              <a:glow rad="63500">
                <a:schemeClr val="accent1">
                  <a:satMod val="175000"/>
                  <a:alpha val="40000"/>
                </a:schemeClr>
              </a:glow>
            </a:effectLst>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14" name="TextBox 13">
              <a:extLst>
                <a:ext uri="{FF2B5EF4-FFF2-40B4-BE49-F238E27FC236}">
                  <a16:creationId xmlns="" xmlns:a16="http://schemas.microsoft.com/office/drawing/2014/main" id="{494C90F1-906B-4E25-9006-FAB6D2A5C337}"/>
                </a:ext>
              </a:extLst>
            </p:cNvPr>
            <p:cNvSpPr txBox="1"/>
            <p:nvPr userDrawn="1"/>
          </p:nvSpPr>
          <p:spPr>
            <a:xfrm>
              <a:off x="4030" y="3279956"/>
              <a:ext cx="9143999" cy="3348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l" defTabSz="711182">
                <a:lnSpc>
                  <a:spcPct val="90000"/>
                </a:lnSpc>
                <a:spcBef>
                  <a:spcPct val="0"/>
                </a:spcBef>
                <a:spcAft>
                  <a:spcPct val="35000"/>
                </a:spcAft>
              </a:pPr>
              <a:r>
                <a:rPr lang="ru-RU" sz="1600" b="0" kern="1200">
                  <a:solidFill>
                    <a:schemeClr val="tx2">
                      <a:lumMod val="50000"/>
                    </a:schemeClr>
                  </a:solidFill>
                  <a:latin typeface="Arial Narrow" panose="020B0606020202030204" pitchFamily="34" charset="0"/>
                </a:rPr>
                <a:t>Финансово-хозяйственный </a:t>
              </a:r>
              <a:r>
                <a:rPr lang="ru-RU" sz="1600" b="0" kern="1200" dirty="0">
                  <a:solidFill>
                    <a:schemeClr val="tx2">
                      <a:lumMod val="50000"/>
                    </a:schemeClr>
                  </a:solidFill>
                  <a:latin typeface="Arial Narrow" panose="020B0606020202030204" pitchFamily="34" charset="0"/>
                </a:rPr>
                <a:t>отчет УГРС за 9 месяцев 2017 года. Общие сведения</a:t>
              </a:r>
            </a:p>
          </p:txBody>
        </p:sp>
      </p:grpSp>
    </p:spTree>
    <p:extLst>
      <p:ext uri="{BB962C8B-B14F-4D97-AF65-F5344CB8AC3E}">
        <p14:creationId xmlns:p14="http://schemas.microsoft.com/office/powerpoint/2010/main" val="225715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93E88-B98B-4222-975A-A2B77CE6A285}" type="datetime1">
              <a:rPr lang="ru-RU" smtClean="0"/>
              <a:t>24.11.2021</a:t>
            </a:fld>
            <a:endParaRPr lang="ru-RU"/>
          </a:p>
        </p:txBody>
      </p:sp>
      <p:sp>
        <p:nvSpPr>
          <p:cNvPr id="3" name="Footer Placeholder 2"/>
          <p:cNvSpPr>
            <a:spLocks noGrp="1"/>
          </p:cNvSpPr>
          <p:nvPr>
            <p:ph type="ftr" sz="quarter" idx="11"/>
          </p:nvPr>
        </p:nvSpPr>
        <p:spPr/>
        <p:txBody>
          <a:bodyPr/>
          <a:lstStyle/>
          <a:p>
            <a:r>
              <a:rPr lang="ru-RU" smtClean="0"/>
              <a:t>слайд №</a:t>
            </a:r>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863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9CDFA9F1-D253-4B61-8DEB-C2F9F4195907}" type="datetime1">
              <a:rPr lang="ru-RU" smtClean="0"/>
              <a:t>24.11.2021</a:t>
            </a:fld>
            <a:endParaRPr lang="ru-RU"/>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ru-RU" smtClean="0"/>
              <a:t>слайд №</a:t>
            </a:r>
            <a:endParaRPr lang="ru-RU"/>
          </a:p>
        </p:txBody>
      </p:sp>
      <p:sp>
        <p:nvSpPr>
          <p:cNvPr id="11" name="Slide Number Placeholder 10"/>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01306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3C773FF-1869-425F-B4B7-8076EACB4A4F}" type="datetime1">
              <a:rPr lang="ru-RU" smtClean="0"/>
              <a:t>24.11.2021</a:t>
            </a:fld>
            <a:endParaRPr lang="ru-RU"/>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ru-RU" smtClean="0"/>
              <a:t>слайд №</a:t>
            </a:r>
            <a:endParaRPr lang="ru-RU"/>
          </a:p>
        </p:txBody>
      </p:sp>
      <p:sp>
        <p:nvSpPr>
          <p:cNvPr id="10" name="Slide Number Placeholder 9"/>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597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28011E65-06FD-41BA-A2C5-5F1FC76FBA4A}" type="datetime1">
              <a:rPr lang="ru-RU" smtClean="0"/>
              <a:t>24.11.2021</a:t>
            </a:fld>
            <a:endParaRPr lang="ru-RU"/>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ru-RU" smtClean="0"/>
              <a:t>слайд №</a:t>
            </a:r>
            <a:endParaRPr lang="ru-RU"/>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9E379763-A139-4DA9-A8FE-8AE1A6FFF259}" type="slidenum">
              <a:rPr lang="ru-RU" smtClean="0"/>
              <a:t>‹#›</a:t>
            </a:fld>
            <a:endParaRPr lang="ru-RU"/>
          </a:p>
        </p:txBody>
      </p:sp>
    </p:spTree>
    <p:extLst>
      <p:ext uri="{BB962C8B-B14F-4D97-AF65-F5344CB8AC3E}">
        <p14:creationId xmlns:p14="http://schemas.microsoft.com/office/powerpoint/2010/main" val="32359219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 xmlns:a16="http://schemas.microsoft.com/office/drawing/2014/main" id="{4844F919-833E-4D18-B071-A11AF05080FC}"/>
              </a:ext>
            </a:extLst>
          </p:cNvPr>
          <p:cNvSpPr>
            <a:spLocks noGrp="1"/>
          </p:cNvSpPr>
          <p:nvPr>
            <p:ph type="ctrTitle"/>
          </p:nvPr>
        </p:nvSpPr>
        <p:spPr>
          <a:xfrm>
            <a:off x="1022399" y="2725615"/>
            <a:ext cx="7297947" cy="1714500"/>
          </a:xfrm>
        </p:spPr>
        <p:txBody>
          <a:bodyPr>
            <a:noAutofit/>
          </a:bodyPr>
          <a:lstStyle/>
          <a:p>
            <a:r>
              <a:rPr lang="ru-RU" sz="2000" dirty="0" smtClean="0">
                <a:latin typeface="Times New Roman" panose="02020603050405020304" pitchFamily="18" charset="0"/>
                <a:cs typeface="Times New Roman" panose="02020603050405020304" pitchFamily="18" charset="0"/>
              </a:rPr>
              <a:t>Правила подключения газоиспользующего оборудования и объектов капитального строительства к сетям газораспределения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(в редакции Правил № 1547)</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Юридические аспекты и Нововведения</a:t>
            </a:r>
            <a:endParaRPr lang="ru-RU" sz="2000" dirty="0">
              <a:solidFill>
                <a:schemeClr val="accent5">
                  <a:lumMod val="50000"/>
                </a:schemeClr>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2159" y="218415"/>
            <a:ext cx="4858428" cy="1911010"/>
          </a:xfrm>
          <a:prstGeom prst="rect">
            <a:avLst/>
          </a:prstGeom>
        </p:spPr>
      </p:pic>
    </p:spTree>
    <p:extLst>
      <p:ext uri="{BB962C8B-B14F-4D97-AF65-F5344CB8AC3E}">
        <p14:creationId xmlns:p14="http://schemas.microsoft.com/office/powerpoint/2010/main" val="676791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Прямая соединительная линия 16"/>
          <p:cNvCxnSpPr/>
          <p:nvPr/>
        </p:nvCxnSpPr>
        <p:spPr>
          <a:xfrm>
            <a:off x="1" y="1257055"/>
            <a:ext cx="9165283" cy="1"/>
          </a:xfrm>
          <a:prstGeom prst="line">
            <a:avLst/>
          </a:prstGeom>
        </p:spPr>
        <p:style>
          <a:lnRef idx="3">
            <a:schemeClr val="accent2"/>
          </a:lnRef>
          <a:fillRef idx="0">
            <a:schemeClr val="accent2"/>
          </a:fillRef>
          <a:effectRef idx="2">
            <a:schemeClr val="accent2"/>
          </a:effectRef>
          <a:fontRef idx="minor">
            <a:schemeClr val="tx1"/>
          </a:fontRef>
        </p:style>
      </p:cxnSp>
      <p:sp>
        <p:nvSpPr>
          <p:cNvPr id="10" name="Скругленный прямоугольник 9"/>
          <p:cNvSpPr/>
          <p:nvPr/>
        </p:nvSpPr>
        <p:spPr>
          <a:xfrm>
            <a:off x="718646" y="1680602"/>
            <a:ext cx="8091647" cy="3315768"/>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Times New Roman" panose="02020603050405020304" pitchFamily="18" charset="0"/>
                <a:cs typeface="Times New Roman" panose="02020603050405020304" pitchFamily="18" charset="0"/>
              </a:rPr>
              <a:t>1</a:t>
            </a:r>
            <a:r>
              <a:rPr lang="ru-RU" sz="1400" b="1" dirty="0">
                <a:solidFill>
                  <a:schemeClr val="tx1"/>
                </a:solidFill>
                <a:latin typeface="Times New Roman" panose="02020603050405020304" pitchFamily="18" charset="0"/>
                <a:cs typeface="Times New Roman" panose="02020603050405020304" pitchFamily="18" charset="0"/>
              </a:rPr>
              <a:t> июня 2021 года Государственная Дума приняла в третьем чтении изменения в закон о газоснабжении в Российской Федерации. В соответствии с поправками, которые в рамках реализации Послания Президента подготовили ко второму чтению парламентарии, газ до границ участка домовладения должен подводиться без привлечения средств граждан</a:t>
            </a:r>
            <a:r>
              <a:rPr lang="ru-RU" sz="1400" b="1" dirty="0" smtClean="0">
                <a:solidFill>
                  <a:schemeClr val="tx1"/>
                </a:solidFill>
                <a:latin typeface="Times New Roman" panose="02020603050405020304" pitchFamily="18" charset="0"/>
                <a:cs typeface="Times New Roman" panose="02020603050405020304" pitchFamily="18" charset="0"/>
              </a:rPr>
              <a:t>.</a:t>
            </a:r>
          </a:p>
          <a:p>
            <a:pPr algn="just"/>
            <a:endParaRPr lang="ru-RU" sz="1400" b="1" dirty="0">
              <a:solidFill>
                <a:schemeClr val="tx1"/>
              </a:solidFill>
              <a:latin typeface="Times New Roman" panose="02020603050405020304" pitchFamily="18" charset="0"/>
              <a:cs typeface="Times New Roman" panose="02020603050405020304" pitchFamily="18" charset="0"/>
            </a:endParaRPr>
          </a:p>
          <a:p>
            <a:pPr algn="just"/>
            <a:r>
              <a:rPr lang="ru-RU" sz="1400" b="1" dirty="0">
                <a:solidFill>
                  <a:schemeClr val="tx1"/>
                </a:solidFill>
                <a:latin typeface="Times New Roman" panose="02020603050405020304" pitchFamily="18" charset="0"/>
                <a:cs typeface="Times New Roman" panose="02020603050405020304" pitchFamily="18" charset="0"/>
              </a:rPr>
              <a:t>2 июня 2021 года </a:t>
            </a:r>
            <a:r>
              <a:rPr lang="ru-RU" sz="1400" b="1" dirty="0" smtClean="0">
                <a:solidFill>
                  <a:schemeClr val="tx1"/>
                </a:solidFill>
                <a:latin typeface="Times New Roman" panose="02020603050405020304" pitchFamily="18" charset="0"/>
                <a:cs typeface="Times New Roman" panose="02020603050405020304" pitchFamily="18" charset="0"/>
              </a:rPr>
              <a:t>законопроект одобрен </a:t>
            </a:r>
            <a:r>
              <a:rPr lang="ru-RU" sz="1400" b="1" dirty="0">
                <a:solidFill>
                  <a:schemeClr val="tx1"/>
                </a:solidFill>
                <a:latin typeface="Times New Roman" panose="02020603050405020304" pitchFamily="18" charset="0"/>
                <a:cs typeface="Times New Roman" panose="02020603050405020304" pitchFamily="18" charset="0"/>
              </a:rPr>
              <a:t>Советом Федерации</a:t>
            </a:r>
            <a:r>
              <a:rPr lang="ru-RU" sz="1400" b="1" dirty="0" smtClean="0">
                <a:solidFill>
                  <a:schemeClr val="tx1"/>
                </a:solidFill>
                <a:latin typeface="Times New Roman" panose="02020603050405020304" pitchFamily="18" charset="0"/>
                <a:cs typeface="Times New Roman" panose="02020603050405020304" pitchFamily="18" charset="0"/>
              </a:rPr>
              <a:t>.</a:t>
            </a:r>
          </a:p>
          <a:p>
            <a:pPr algn="just"/>
            <a:endParaRPr lang="ru-RU" sz="1400" b="1" dirty="0">
              <a:solidFill>
                <a:schemeClr val="tx1"/>
              </a:solidFill>
              <a:latin typeface="Times New Roman" panose="02020603050405020304" pitchFamily="18" charset="0"/>
              <a:cs typeface="Times New Roman" panose="02020603050405020304" pitchFamily="18" charset="0"/>
            </a:endParaRPr>
          </a:p>
          <a:p>
            <a:pPr algn="just"/>
            <a:r>
              <a:rPr lang="ru-RU" sz="1400" b="1" dirty="0">
                <a:solidFill>
                  <a:schemeClr val="tx1"/>
                </a:solidFill>
                <a:latin typeface="Times New Roman" panose="02020603050405020304" pitchFamily="18" charset="0"/>
                <a:cs typeface="Times New Roman" panose="02020603050405020304" pitchFamily="18" charset="0"/>
              </a:rPr>
              <a:t>11 июня 2021 года </a:t>
            </a:r>
            <a:r>
              <a:rPr lang="ru-RU" sz="1400" b="1" dirty="0" smtClean="0">
                <a:solidFill>
                  <a:schemeClr val="tx1"/>
                </a:solidFill>
                <a:latin typeface="Times New Roman" panose="02020603050405020304" pitchFamily="18" charset="0"/>
                <a:cs typeface="Times New Roman" panose="02020603050405020304" pitchFamily="18" charset="0"/>
              </a:rPr>
              <a:t>Федеральный закон </a:t>
            </a:r>
            <a:r>
              <a:rPr lang="ru-RU" sz="1400" b="1" dirty="0">
                <a:solidFill>
                  <a:schemeClr val="tx1"/>
                </a:solidFill>
                <a:latin typeface="Times New Roman" panose="02020603050405020304" pitchFamily="18" charset="0"/>
                <a:cs typeface="Times New Roman" panose="02020603050405020304" pitchFamily="18" charset="0"/>
              </a:rPr>
              <a:t>подписан Президентом РФ</a:t>
            </a:r>
            <a:r>
              <a:rPr lang="ru-RU" sz="1400" b="1" dirty="0" smtClean="0">
                <a:solidFill>
                  <a:schemeClr val="tx1"/>
                </a:solidFill>
                <a:latin typeface="Times New Roman" panose="02020603050405020304" pitchFamily="18" charset="0"/>
                <a:cs typeface="Times New Roman" panose="02020603050405020304" pitchFamily="18" charset="0"/>
              </a:rPr>
              <a:t>.</a:t>
            </a:r>
          </a:p>
          <a:p>
            <a:pPr algn="just"/>
            <a:endParaRPr lang="ru-RU" sz="1400" b="1" dirty="0" smtClean="0">
              <a:solidFill>
                <a:schemeClr val="tx1"/>
              </a:solidFill>
              <a:latin typeface="Times New Roman" panose="02020603050405020304" pitchFamily="18" charset="0"/>
              <a:cs typeface="Times New Roman" panose="02020603050405020304" pitchFamily="18" charset="0"/>
            </a:endParaRPr>
          </a:p>
          <a:p>
            <a:pPr algn="just"/>
            <a:r>
              <a:rPr lang="ru-RU" sz="1400" b="1" dirty="0" smtClean="0">
                <a:solidFill>
                  <a:schemeClr val="tx1"/>
                </a:solidFill>
                <a:latin typeface="Times New Roman" panose="02020603050405020304" pitchFamily="18" charset="0"/>
                <a:cs typeface="Times New Roman" panose="02020603050405020304" pitchFamily="18" charset="0"/>
              </a:rPr>
              <a:t>18</a:t>
            </a:r>
            <a:r>
              <a:rPr lang="en-US" sz="1400" b="1" dirty="0" smtClean="0">
                <a:solidFill>
                  <a:schemeClr val="tx1"/>
                </a:solidFill>
                <a:latin typeface="Times New Roman" panose="02020603050405020304" pitchFamily="18" charset="0"/>
                <a:cs typeface="Times New Roman" panose="02020603050405020304" pitchFamily="18" charset="0"/>
              </a:rPr>
              <a:t> </a:t>
            </a:r>
            <a:r>
              <a:rPr lang="ru-RU" sz="1400" b="1" dirty="0" smtClean="0">
                <a:solidFill>
                  <a:schemeClr val="tx1"/>
                </a:solidFill>
                <a:latin typeface="Times New Roman" panose="02020603050405020304" pitchFamily="18" charset="0"/>
                <a:cs typeface="Times New Roman" panose="02020603050405020304" pitchFamily="18" charset="0"/>
              </a:rPr>
              <a:t>октября 2021 года вступили в действие Правила Подключения 1547</a:t>
            </a:r>
            <a:endParaRPr lang="ru-RU" sz="1400" b="1" dirty="0">
              <a:solidFill>
                <a:schemeClr val="tx1"/>
              </a:solidFill>
              <a:latin typeface="Times New Roman" panose="02020603050405020304" pitchFamily="18" charset="0"/>
              <a:cs typeface="Times New Roman" panose="02020603050405020304" pitchFamily="18" charset="0"/>
            </a:endParaRPr>
          </a:p>
          <a:p>
            <a:pPr algn="just"/>
            <a:r>
              <a:rPr lang="ru-RU" sz="1400" b="1" dirty="0">
                <a:solidFill>
                  <a:schemeClr val="tx1"/>
                </a:solidFill>
                <a:latin typeface="Times New Roman" panose="02020603050405020304" pitchFamily="18" charset="0"/>
                <a:cs typeface="Times New Roman" panose="02020603050405020304" pitchFamily="18" charset="0"/>
              </a:rPr>
              <a:t> </a:t>
            </a: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748" y="99291"/>
            <a:ext cx="1749739" cy="707503"/>
          </a:xfrm>
          <a:prstGeom prst="rect">
            <a:avLst/>
          </a:prstGeom>
        </p:spPr>
      </p:pic>
      <p:sp>
        <p:nvSpPr>
          <p:cNvPr id="4" name="Прямоугольник 3"/>
          <p:cNvSpPr/>
          <p:nvPr/>
        </p:nvSpPr>
        <p:spPr>
          <a:xfrm>
            <a:off x="384941" y="162295"/>
            <a:ext cx="8759059" cy="407804"/>
          </a:xfrm>
          <a:prstGeom prst="rect">
            <a:avLst/>
          </a:prstGeom>
          <a:noFill/>
        </p:spPr>
        <p:txBody>
          <a:bodyPr wrap="square" lIns="68580" tIns="34290" rIns="68580" bIns="34290">
            <a:spAutoFit/>
          </a:bodyPr>
          <a:lstStyle/>
          <a:p>
            <a:pPr algn="ctr"/>
            <a:endParaRPr lang="ru-RU" sz="2200" b="1" dirty="0" smtClean="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flipH="1">
            <a:off x="8621487" y="6477681"/>
            <a:ext cx="274320" cy="307777"/>
          </a:xfrm>
          <a:prstGeom prst="rect">
            <a:avLst/>
          </a:prstGeom>
          <a:noFill/>
        </p:spPr>
        <p:txBody>
          <a:bodyPr wrap="square" rtlCol="0">
            <a:spAutoFit/>
          </a:bodyPr>
          <a:lstStyle/>
          <a:p>
            <a:r>
              <a:rPr lang="ru-RU" sz="1400" dirty="0" smtClean="0">
                <a:latin typeface="Times New Roman" panose="02020603050405020304" pitchFamily="18" charset="0"/>
                <a:cs typeface="Times New Roman" panose="02020603050405020304" pitchFamily="18" charset="0"/>
              </a:rPr>
              <a:t>2</a:t>
            </a:r>
            <a:endParaRPr lang="ru-RU" sz="1400" dirty="0">
              <a:latin typeface="Times New Roman" panose="02020603050405020304" pitchFamily="18" charset="0"/>
              <a:cs typeface="Times New Roman" panose="02020603050405020304" pitchFamily="18" charset="0"/>
            </a:endParaRPr>
          </a:p>
        </p:txBody>
      </p:sp>
      <p:sp>
        <p:nvSpPr>
          <p:cNvPr id="9" name="Заголовок 5"/>
          <p:cNvSpPr txBox="1">
            <a:spLocks/>
          </p:cNvSpPr>
          <p:nvPr/>
        </p:nvSpPr>
        <p:spPr>
          <a:xfrm>
            <a:off x="1487411" y="381793"/>
            <a:ext cx="7904782" cy="777104"/>
          </a:xfrm>
          <a:prstGeom prst="rect">
            <a:avLst/>
          </a:prstGeom>
        </p:spPr>
        <p:txBody>
          <a:bodyPr>
            <a:no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ru-RU" sz="1400" b="1" dirty="0" smtClean="0">
                <a:latin typeface="Times New Roman" panose="02020603050405020304" pitchFamily="18" charset="0"/>
                <a:cs typeface="Times New Roman" panose="02020603050405020304" pitchFamily="18" charset="0"/>
              </a:rPr>
              <a:t>Федеральный закон № 184-ФЗ "О внесении изменений в Федеральный закон "О газоснабжении в Российской Федерации» (№69-ФЗ)</a:t>
            </a:r>
            <a:endParaRPr lang="ru-RU"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2752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Прямая соединительная линия 16"/>
          <p:cNvCxnSpPr/>
          <p:nvPr/>
        </p:nvCxnSpPr>
        <p:spPr>
          <a:xfrm>
            <a:off x="1" y="1257055"/>
            <a:ext cx="9165283" cy="1"/>
          </a:xfrm>
          <a:prstGeom prst="line">
            <a:avLst/>
          </a:prstGeom>
        </p:spPr>
        <p:style>
          <a:lnRef idx="3">
            <a:schemeClr val="accent2"/>
          </a:lnRef>
          <a:fillRef idx="0">
            <a:schemeClr val="accent2"/>
          </a:fillRef>
          <a:effectRef idx="2">
            <a:schemeClr val="accent2"/>
          </a:effectRef>
          <a:fontRef idx="minor">
            <a:schemeClr val="tx1"/>
          </a:fontRef>
        </p:style>
      </p:cxnSp>
      <p:sp>
        <p:nvSpPr>
          <p:cNvPr id="10" name="Скругленный прямоугольник 9"/>
          <p:cNvSpPr/>
          <p:nvPr/>
        </p:nvSpPr>
        <p:spPr>
          <a:xfrm>
            <a:off x="529839" y="1543298"/>
            <a:ext cx="8091647" cy="190283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Times New Roman" panose="02020603050405020304" pitchFamily="18" charset="0"/>
                <a:cs typeface="Times New Roman" panose="02020603050405020304" pitchFamily="18" charset="0"/>
              </a:rPr>
              <a:t>Региональный оператор газификации: </a:t>
            </a:r>
            <a:r>
              <a:rPr lang="ru-RU" sz="1400" dirty="0" smtClean="0">
                <a:solidFill>
                  <a:schemeClr val="tx1"/>
                </a:solidFill>
                <a:latin typeface="Times New Roman" panose="02020603050405020304" pitchFamily="18" charset="0"/>
                <a:cs typeface="Times New Roman" panose="02020603050405020304" pitchFamily="18" charset="0"/>
              </a:rPr>
              <a:t>-организация, не являющаяся единым оператором газификации, осуществляющая эксплуатацию и развитие на  территории субъекта РФ и их объектов, обеспечивающая подключение к газораспределительным сетям объектов капитального строительства к газораспределительным сетям, а так же оказывающая услуги связанные с подачей газа  и обслуживанием, владеющая на праве собственности газораспределительными сетями, </a:t>
            </a:r>
            <a:r>
              <a:rPr lang="ru-RU" sz="1400" dirty="0">
                <a:solidFill>
                  <a:schemeClr val="tx1"/>
                </a:solidFill>
                <a:latin typeface="Times New Roman" panose="02020603050405020304" pitchFamily="18" charset="0"/>
                <a:cs typeface="Times New Roman" panose="02020603050405020304" pitchFamily="18" charset="0"/>
              </a:rPr>
              <a:t>о</a:t>
            </a:r>
            <a:r>
              <a:rPr lang="ru-RU" sz="1400" dirty="0" smtClean="0">
                <a:solidFill>
                  <a:schemeClr val="tx1"/>
                </a:solidFill>
                <a:latin typeface="Times New Roman" panose="02020603050405020304" pitchFamily="18" charset="0"/>
                <a:cs typeface="Times New Roman" panose="02020603050405020304" pitchFamily="18" charset="0"/>
              </a:rPr>
              <a:t>бщая протяжённость которых является наибольшей по сравнению с  другими ГРО на территории  субъекта РФ.</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21" name="Скругленный прямоугольник 20"/>
          <p:cNvSpPr/>
          <p:nvPr/>
        </p:nvSpPr>
        <p:spPr>
          <a:xfrm>
            <a:off x="529840" y="5029200"/>
            <a:ext cx="8091646" cy="1380392"/>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a:solidFill>
                  <a:schemeClr val="tx1"/>
                </a:solidFill>
                <a:latin typeface="Times New Roman" panose="02020603050405020304" pitchFamily="18" charset="0"/>
                <a:cs typeface="Times New Roman" panose="02020603050405020304" pitchFamily="18" charset="0"/>
              </a:rPr>
              <a:t>Меняются понятия и критерии отнесения к заявителям второй и третьей категорий, исключено условие о часовом расходе газа и давлении в присоединяемом газопроводе. Основной критерий - протяженность строящейся сети газораспределения</a:t>
            </a:r>
          </a:p>
        </p:txBody>
      </p:sp>
      <p:sp>
        <p:nvSpPr>
          <p:cNvPr id="23" name="Скругленный прямоугольник 22"/>
          <p:cNvSpPr/>
          <p:nvPr/>
        </p:nvSpPr>
        <p:spPr>
          <a:xfrm>
            <a:off x="536819" y="3627179"/>
            <a:ext cx="8091646" cy="1220975"/>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Times New Roman" panose="02020603050405020304" pitchFamily="18" charset="0"/>
                <a:cs typeface="Times New Roman" panose="02020603050405020304" pitchFamily="18" charset="0"/>
              </a:rPr>
              <a:t>«Единый оператор газификации" </a:t>
            </a:r>
            <a:r>
              <a:rPr lang="ru-RU" sz="1400" dirty="0" smtClean="0">
                <a:solidFill>
                  <a:schemeClr val="tx1"/>
                </a:solidFill>
                <a:latin typeface="Times New Roman" panose="02020603050405020304" pitchFamily="18" charset="0"/>
                <a:cs typeface="Times New Roman" panose="02020603050405020304" pitchFamily="18" charset="0"/>
              </a:rPr>
              <a:t>– организация собственник единой системы газоснабжения или аффилированное лицо указанной организации, обеспечивающей подключение объектов капитального строительства </a:t>
            </a:r>
            <a:endParaRPr lang="ru-RU" sz="1400" dirty="0">
              <a:solidFill>
                <a:schemeClr val="tx1"/>
              </a:solidFill>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748" y="99291"/>
            <a:ext cx="1749739" cy="707503"/>
          </a:xfrm>
          <a:prstGeom prst="rect">
            <a:avLst/>
          </a:prstGeom>
        </p:spPr>
      </p:pic>
      <p:sp>
        <p:nvSpPr>
          <p:cNvPr id="4" name="Прямоугольник 3"/>
          <p:cNvSpPr/>
          <p:nvPr/>
        </p:nvSpPr>
        <p:spPr>
          <a:xfrm>
            <a:off x="384941" y="162295"/>
            <a:ext cx="8759059" cy="407804"/>
          </a:xfrm>
          <a:prstGeom prst="rect">
            <a:avLst/>
          </a:prstGeom>
          <a:noFill/>
        </p:spPr>
        <p:txBody>
          <a:bodyPr wrap="square" lIns="68580" tIns="34290" rIns="68580" bIns="34290">
            <a:spAutoFit/>
          </a:bodyPr>
          <a:lstStyle/>
          <a:p>
            <a:pPr algn="ctr"/>
            <a:endParaRPr lang="ru-RU" sz="2200" b="1" dirty="0" smtClean="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flipH="1">
            <a:off x="8621487" y="6477681"/>
            <a:ext cx="274320" cy="307777"/>
          </a:xfrm>
          <a:prstGeom prst="rect">
            <a:avLst/>
          </a:prstGeom>
          <a:noFill/>
        </p:spPr>
        <p:txBody>
          <a:bodyPr wrap="square" rtlCol="0">
            <a:spAutoFit/>
          </a:bodyPr>
          <a:lstStyle/>
          <a:p>
            <a:r>
              <a:rPr lang="ru-RU" sz="1400" dirty="0" smtClean="0">
                <a:latin typeface="Times New Roman" panose="02020603050405020304" pitchFamily="18" charset="0"/>
                <a:cs typeface="Times New Roman" panose="02020603050405020304" pitchFamily="18" charset="0"/>
              </a:rPr>
              <a:t>3</a:t>
            </a:r>
            <a:endParaRPr lang="ru-RU" sz="1400" dirty="0">
              <a:latin typeface="Times New Roman" panose="02020603050405020304" pitchFamily="18" charset="0"/>
              <a:cs typeface="Times New Roman" panose="02020603050405020304" pitchFamily="18" charset="0"/>
            </a:endParaRPr>
          </a:p>
        </p:txBody>
      </p:sp>
      <p:sp>
        <p:nvSpPr>
          <p:cNvPr id="9" name="Заголовок 5"/>
          <p:cNvSpPr txBox="1">
            <a:spLocks/>
          </p:cNvSpPr>
          <p:nvPr/>
        </p:nvSpPr>
        <p:spPr>
          <a:xfrm>
            <a:off x="1487411" y="381793"/>
            <a:ext cx="7904782" cy="425001"/>
          </a:xfrm>
          <a:prstGeom prst="rect">
            <a:avLst/>
          </a:prstGeom>
        </p:spPr>
        <p:txBody>
          <a:bodyPr>
            <a:no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ru-RU" sz="1400" b="1" dirty="0">
                <a:solidFill>
                  <a:schemeClr val="tx1"/>
                </a:solidFill>
                <a:latin typeface="Times New Roman" panose="02020603050405020304" pitchFamily="18" charset="0"/>
                <a:cs typeface="Times New Roman" panose="02020603050405020304" pitchFamily="18" charset="0"/>
              </a:rPr>
              <a:t>В Правилах №1547 </a:t>
            </a:r>
            <a:r>
              <a:rPr lang="ru-RU" sz="1400" b="1" dirty="0" smtClean="0">
                <a:solidFill>
                  <a:schemeClr val="tx1"/>
                </a:solidFill>
                <a:latin typeface="Times New Roman" panose="02020603050405020304" pitchFamily="18" charset="0"/>
                <a:cs typeface="Times New Roman" panose="02020603050405020304" pitchFamily="18" charset="0"/>
              </a:rPr>
              <a:t>вводятся</a:t>
            </a:r>
          </a:p>
          <a:p>
            <a:r>
              <a:rPr lang="ru-RU" sz="1400" b="1" dirty="0" smtClean="0">
                <a:solidFill>
                  <a:schemeClr val="tx1"/>
                </a:solidFill>
                <a:latin typeface="Times New Roman" panose="02020603050405020304" pitchFamily="18" charset="0"/>
                <a:cs typeface="Times New Roman" panose="02020603050405020304" pitchFamily="18" charset="0"/>
              </a:rPr>
              <a:t>новые </a:t>
            </a:r>
            <a:r>
              <a:rPr lang="ru-RU" sz="1400" b="1" dirty="0">
                <a:solidFill>
                  <a:schemeClr val="tx1"/>
                </a:solidFill>
                <a:latin typeface="Times New Roman" panose="02020603050405020304" pitchFamily="18" charset="0"/>
                <a:cs typeface="Times New Roman" panose="02020603050405020304" pitchFamily="18" charset="0"/>
              </a:rPr>
              <a:t>понятия и субъекты:</a:t>
            </a:r>
          </a:p>
        </p:txBody>
      </p:sp>
    </p:spTree>
    <p:extLst>
      <p:ext uri="{BB962C8B-B14F-4D97-AF65-F5344CB8AC3E}">
        <p14:creationId xmlns:p14="http://schemas.microsoft.com/office/powerpoint/2010/main" val="1855132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Прямая соединительная линия 16"/>
          <p:cNvCxnSpPr/>
          <p:nvPr/>
        </p:nvCxnSpPr>
        <p:spPr>
          <a:xfrm>
            <a:off x="1" y="1257055"/>
            <a:ext cx="9165283" cy="1"/>
          </a:xfrm>
          <a:prstGeom prst="line">
            <a:avLst/>
          </a:prstGeom>
        </p:spPr>
        <p:style>
          <a:lnRef idx="3">
            <a:schemeClr val="accent2"/>
          </a:lnRef>
          <a:fillRef idx="0">
            <a:schemeClr val="accent2"/>
          </a:fillRef>
          <a:effectRef idx="2">
            <a:schemeClr val="accent2"/>
          </a:effectRef>
          <a:fontRef idx="minor">
            <a:schemeClr val="tx1"/>
          </a:fontRef>
        </p:style>
      </p:cxnSp>
      <p:sp>
        <p:nvSpPr>
          <p:cNvPr id="10" name="Скругленный прямоугольник 9"/>
          <p:cNvSpPr/>
          <p:nvPr/>
        </p:nvSpPr>
        <p:spPr>
          <a:xfrm>
            <a:off x="1095565" y="1602410"/>
            <a:ext cx="7337809" cy="196217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err="1" smtClean="0">
                <a:solidFill>
                  <a:schemeClr val="tx1"/>
                </a:solidFill>
                <a:latin typeface="Times New Roman" panose="02020603050405020304" pitchFamily="18" charset="0"/>
                <a:cs typeface="Times New Roman" panose="02020603050405020304" pitchFamily="18" charset="0"/>
              </a:rPr>
              <a:t>Догазификация</a:t>
            </a:r>
            <a:r>
              <a:rPr lang="ru-RU" sz="1400" b="1" dirty="0" smtClean="0">
                <a:solidFill>
                  <a:schemeClr val="tx1"/>
                </a:solidFill>
                <a:latin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осуществление подключения (технологического присоединения), в том числе фактического присоединения к газораспределительным сетям газоиспользующего оборудования, расположенного в домовладениях, принадлежащих физическим лицам на праве собственности или на ином предусмотренном законом праве, намеревающимся 2 использовать газ для удовлетворения личных, семейных, домашних и иных нужд, не связанных с осуществлением предпринимательской (профессиональной) деятельности, с учетом выполнения мероприятий в рамках такого подключения </a:t>
            </a:r>
            <a:r>
              <a:rPr lang="ru-RU" sz="1400" dirty="0" smtClean="0">
                <a:solidFill>
                  <a:schemeClr val="tx1"/>
                </a:solidFill>
                <a:latin typeface="Times New Roman" panose="02020603050405020304" pitchFamily="18" charset="0"/>
                <a:cs typeface="Times New Roman" panose="02020603050405020304" pitchFamily="18" charset="0"/>
              </a:rPr>
              <a:t> до </a:t>
            </a:r>
            <a:r>
              <a:rPr lang="ru-RU" sz="1400" dirty="0">
                <a:solidFill>
                  <a:schemeClr val="tx1"/>
                </a:solidFill>
                <a:latin typeface="Times New Roman" panose="02020603050405020304" pitchFamily="18" charset="0"/>
                <a:cs typeface="Times New Roman" panose="02020603050405020304" pitchFamily="18" charset="0"/>
              </a:rPr>
              <a:t>границ земельных </a:t>
            </a:r>
            <a:r>
              <a:rPr lang="ru-RU" sz="1400" dirty="0" smtClean="0">
                <a:solidFill>
                  <a:schemeClr val="tx1"/>
                </a:solidFill>
                <a:latin typeface="Times New Roman" panose="02020603050405020304" pitchFamily="18" charset="0"/>
                <a:cs typeface="Times New Roman" panose="02020603050405020304" pitchFamily="18" charset="0"/>
              </a:rPr>
              <a:t>участков.</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23" name="Скругленный прямоугольник 22"/>
          <p:cNvSpPr/>
          <p:nvPr/>
        </p:nvSpPr>
        <p:spPr>
          <a:xfrm>
            <a:off x="1095565" y="3909941"/>
            <a:ext cx="7337809" cy="1061049"/>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a:solidFill>
                  <a:schemeClr val="tx1"/>
                </a:solidFill>
                <a:latin typeface="Times New Roman" panose="02020603050405020304" pitchFamily="18" charset="0"/>
                <a:cs typeface="Times New Roman" panose="02020603050405020304" pitchFamily="18" charset="0"/>
              </a:rPr>
              <a:t>"домовладение" </a:t>
            </a:r>
            <a:r>
              <a:rPr lang="ru-RU" sz="1400" dirty="0">
                <a:solidFill>
                  <a:schemeClr val="tx1"/>
                </a:solidFill>
                <a:latin typeface="Times New Roman" panose="02020603050405020304" pitchFamily="18" charset="0"/>
                <a:cs typeface="Times New Roman" panose="02020603050405020304" pitchFamily="18" charset="0"/>
              </a:rPr>
              <a:t>- объект индивидуального жилищного строительства или жилой дом блокированной застройки и примыкающие к ним и (или) отдельно стоящие на общем с объектом индивидуального жилищного строительства или жилым домом блокированной застройки земельном участке надворные постройки (гараж, баня (сауна, бассейн), теплица (зимний сад), помещения для содержания домашнего скота и птицы, иные объекты); </a:t>
            </a: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748" y="99291"/>
            <a:ext cx="1749739" cy="707503"/>
          </a:xfrm>
          <a:prstGeom prst="rect">
            <a:avLst/>
          </a:prstGeom>
        </p:spPr>
      </p:pic>
      <p:sp>
        <p:nvSpPr>
          <p:cNvPr id="4" name="Прямоугольник 3"/>
          <p:cNvSpPr/>
          <p:nvPr/>
        </p:nvSpPr>
        <p:spPr>
          <a:xfrm>
            <a:off x="384941" y="162295"/>
            <a:ext cx="8759059" cy="407804"/>
          </a:xfrm>
          <a:prstGeom prst="rect">
            <a:avLst/>
          </a:prstGeom>
          <a:noFill/>
        </p:spPr>
        <p:txBody>
          <a:bodyPr wrap="square" lIns="68580" tIns="34290" rIns="68580" bIns="34290">
            <a:spAutoFit/>
          </a:bodyPr>
          <a:lstStyle/>
          <a:p>
            <a:pPr algn="ctr"/>
            <a:endParaRPr lang="ru-RU" sz="2200" b="1" dirty="0" smtClean="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flipH="1">
            <a:off x="8621487" y="6477681"/>
            <a:ext cx="274320" cy="307777"/>
          </a:xfrm>
          <a:prstGeom prst="rect">
            <a:avLst/>
          </a:prstGeom>
          <a:noFill/>
        </p:spPr>
        <p:txBody>
          <a:bodyPr wrap="square" rtlCol="0">
            <a:spAutoFit/>
          </a:bodyPr>
          <a:lstStyle/>
          <a:p>
            <a:r>
              <a:rPr lang="ru-RU" sz="1400" dirty="0" smtClean="0">
                <a:latin typeface="Times New Roman" panose="02020603050405020304" pitchFamily="18" charset="0"/>
                <a:cs typeface="Times New Roman" panose="02020603050405020304" pitchFamily="18" charset="0"/>
              </a:rPr>
              <a:t>4</a:t>
            </a:r>
            <a:endParaRPr lang="ru-RU" sz="1400" dirty="0">
              <a:latin typeface="Times New Roman" panose="02020603050405020304" pitchFamily="18" charset="0"/>
              <a:cs typeface="Times New Roman" panose="02020603050405020304" pitchFamily="18" charset="0"/>
            </a:endParaRPr>
          </a:p>
        </p:txBody>
      </p:sp>
      <p:sp>
        <p:nvSpPr>
          <p:cNvPr id="9" name="Заголовок 5"/>
          <p:cNvSpPr txBox="1">
            <a:spLocks/>
          </p:cNvSpPr>
          <p:nvPr/>
        </p:nvSpPr>
        <p:spPr>
          <a:xfrm>
            <a:off x="1487411" y="381793"/>
            <a:ext cx="7904782" cy="425001"/>
          </a:xfrm>
          <a:prstGeom prst="rect">
            <a:avLst/>
          </a:prstGeom>
        </p:spPr>
        <p:txBody>
          <a:bodyPr>
            <a:no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ru-RU" sz="1400" b="1" dirty="0">
                <a:solidFill>
                  <a:schemeClr val="tx1"/>
                </a:solidFill>
                <a:latin typeface="Times New Roman" panose="02020603050405020304" pitchFamily="18" charset="0"/>
                <a:cs typeface="Times New Roman" panose="02020603050405020304" pitchFamily="18" charset="0"/>
              </a:rPr>
              <a:t>Вводятся новые понятия и определения:</a:t>
            </a:r>
          </a:p>
        </p:txBody>
      </p:sp>
    </p:spTree>
    <p:extLst>
      <p:ext uri="{BB962C8B-B14F-4D97-AF65-F5344CB8AC3E}">
        <p14:creationId xmlns:p14="http://schemas.microsoft.com/office/powerpoint/2010/main" val="3510583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Прямая соединительная линия 16"/>
          <p:cNvCxnSpPr/>
          <p:nvPr/>
        </p:nvCxnSpPr>
        <p:spPr>
          <a:xfrm>
            <a:off x="1" y="1257055"/>
            <a:ext cx="9165283" cy="1"/>
          </a:xfrm>
          <a:prstGeom prst="line">
            <a:avLst/>
          </a:prstGeom>
        </p:spPr>
        <p:style>
          <a:lnRef idx="3">
            <a:schemeClr val="accent2"/>
          </a:lnRef>
          <a:fillRef idx="0">
            <a:schemeClr val="accent2"/>
          </a:fillRef>
          <a:effectRef idx="2">
            <a:schemeClr val="accent2"/>
          </a:effectRef>
          <a:fontRef idx="minor">
            <a:schemeClr val="tx1"/>
          </a:fontRef>
        </p:style>
      </p:cxnSp>
      <p:sp>
        <p:nvSpPr>
          <p:cNvPr id="10" name="Скругленный прямоугольник 9"/>
          <p:cNvSpPr/>
          <p:nvPr/>
        </p:nvSpPr>
        <p:spPr>
          <a:xfrm>
            <a:off x="1095565" y="1505642"/>
            <a:ext cx="7359596" cy="2226349"/>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Times New Roman" panose="02020603050405020304" pitchFamily="18" charset="0"/>
                <a:cs typeface="Times New Roman" panose="02020603050405020304" pitchFamily="18" charset="0"/>
              </a:rPr>
              <a:t>Критерии:</a:t>
            </a:r>
            <a:endParaRPr lang="ru-RU" sz="1400" dirty="0">
              <a:solidFill>
                <a:schemeClr val="tx1"/>
              </a:solidFill>
              <a:latin typeface="Times New Roman" panose="02020603050405020304" pitchFamily="18" charset="0"/>
              <a:cs typeface="Times New Roman" panose="02020603050405020304" pitchFamily="18" charset="0"/>
            </a:endParaRPr>
          </a:p>
          <a:p>
            <a:pPr fontAlgn="base"/>
            <a:r>
              <a:rPr lang="ru-RU" sz="1400" dirty="0">
                <a:solidFill>
                  <a:schemeClr val="tx1"/>
                </a:solidFill>
                <a:latin typeface="Times New Roman" panose="02020603050405020304" pitchFamily="18" charset="0"/>
                <a:cs typeface="Times New Roman" panose="02020603050405020304" pitchFamily="18" charset="0"/>
              </a:rPr>
              <a:t>- </a:t>
            </a:r>
            <a:r>
              <a:rPr lang="ru-RU" sz="1400" dirty="0" smtClean="0">
                <a:solidFill>
                  <a:schemeClr val="tx1"/>
                </a:solidFill>
                <a:latin typeface="Times New Roman" panose="02020603050405020304" pitchFamily="18" charset="0"/>
                <a:cs typeface="Times New Roman" panose="02020603050405020304" pitchFamily="18" charset="0"/>
              </a:rPr>
              <a:t>подключение </a:t>
            </a:r>
            <a:r>
              <a:rPr lang="ru-RU" sz="1400" dirty="0">
                <a:solidFill>
                  <a:schemeClr val="tx1"/>
                </a:solidFill>
                <a:latin typeface="Times New Roman" panose="02020603050405020304" pitchFamily="18" charset="0"/>
                <a:cs typeface="Times New Roman" panose="02020603050405020304" pitchFamily="18" charset="0"/>
              </a:rPr>
              <a:t>к газораспределительным сетям газоиспользующего оборудования, принадлежащего </a:t>
            </a:r>
            <a:r>
              <a:rPr lang="ru-RU" sz="1400" b="1" dirty="0">
                <a:solidFill>
                  <a:schemeClr val="tx1"/>
                </a:solidFill>
                <a:latin typeface="Times New Roman" panose="02020603050405020304" pitchFamily="18" charset="0"/>
                <a:cs typeface="Times New Roman" panose="02020603050405020304" pitchFamily="18" charset="0"/>
              </a:rPr>
              <a:t>физическим лицам,</a:t>
            </a:r>
          </a:p>
          <a:p>
            <a:pPr fontAlgn="base"/>
            <a:r>
              <a:rPr lang="ru-RU" sz="1400" dirty="0">
                <a:solidFill>
                  <a:schemeClr val="tx1"/>
                </a:solidFill>
                <a:latin typeface="Times New Roman" panose="02020603050405020304" pitchFamily="18" charset="0"/>
                <a:cs typeface="Times New Roman" panose="02020603050405020304" pitchFamily="18" charset="0"/>
              </a:rPr>
              <a:t>- использование газа для удовлетворения личных, семейных, домашних и иных нужд, не связанных с осуществлением предпринимательской (профессиональной) деятельности,</a:t>
            </a:r>
          </a:p>
          <a:p>
            <a:pPr fontAlgn="base"/>
            <a:r>
              <a:rPr lang="ru-RU" sz="1400" dirty="0">
                <a:solidFill>
                  <a:schemeClr val="tx1"/>
                </a:solidFill>
                <a:latin typeface="Times New Roman" panose="02020603050405020304" pitchFamily="18" charset="0"/>
                <a:cs typeface="Times New Roman" panose="02020603050405020304" pitchFamily="18" charset="0"/>
              </a:rPr>
              <a:t>- в населённом пункте, в котором располагается домовладение физического лица, </a:t>
            </a:r>
            <a:r>
              <a:rPr lang="ru-RU" sz="1400" b="1" dirty="0">
                <a:solidFill>
                  <a:schemeClr val="tx1"/>
                </a:solidFill>
                <a:latin typeface="Times New Roman" panose="02020603050405020304" pitchFamily="18" charset="0"/>
                <a:cs typeface="Times New Roman" panose="02020603050405020304" pitchFamily="18" charset="0"/>
              </a:rPr>
              <a:t>проложены газораспределительные сети.</a:t>
            </a:r>
          </a:p>
          <a:p>
            <a:pPr algn="just" fontAlgn="base"/>
            <a:r>
              <a:rPr lang="ru-RU" sz="1400" dirty="0">
                <a:solidFill>
                  <a:schemeClr val="tx1"/>
                </a:solidFill>
                <a:latin typeface="Times New Roman" panose="02020603050405020304" pitchFamily="18" charset="0"/>
                <a:cs typeface="Times New Roman" panose="02020603050405020304" pitchFamily="18" charset="0"/>
              </a:rPr>
              <a:t>Ограничения по величине максимального часового расхода газа, расстоянию до существующей сети газораспределения и давлению в присоединяемом газопроводе не установлены</a:t>
            </a:r>
            <a:r>
              <a:rPr lang="ru-RU" sz="1400" dirty="0" smtClean="0">
                <a:solidFill>
                  <a:schemeClr val="tx1"/>
                </a:solidFill>
                <a:latin typeface="Times New Roman" panose="02020603050405020304" pitchFamily="18" charset="0"/>
                <a:cs typeface="Times New Roman" panose="02020603050405020304" pitchFamily="18" charset="0"/>
              </a:rPr>
              <a:t>.</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23" name="Скругленный прямоугольник 22"/>
          <p:cNvSpPr/>
          <p:nvPr/>
        </p:nvSpPr>
        <p:spPr>
          <a:xfrm>
            <a:off x="1117352" y="3889605"/>
            <a:ext cx="7337809" cy="905204"/>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ru-RU" sz="1400" dirty="0">
                <a:solidFill>
                  <a:schemeClr val="tx1"/>
                </a:solidFill>
                <a:latin typeface="Times New Roman" panose="02020603050405020304" pitchFamily="18" charset="0"/>
                <a:cs typeface="Times New Roman" panose="02020603050405020304" pitchFamily="18" charset="0"/>
              </a:rPr>
              <a:t>В рамках </a:t>
            </a:r>
            <a:r>
              <a:rPr lang="ru-RU" sz="1400" dirty="0" err="1">
                <a:solidFill>
                  <a:schemeClr val="tx1"/>
                </a:solidFill>
                <a:latin typeface="Times New Roman" panose="02020603050405020304" pitchFamily="18" charset="0"/>
                <a:cs typeface="Times New Roman" panose="02020603050405020304" pitchFamily="18" charset="0"/>
              </a:rPr>
              <a:t>догазификации</a:t>
            </a:r>
            <a:r>
              <a:rPr lang="ru-RU" sz="1400" dirty="0">
                <a:solidFill>
                  <a:schemeClr val="tx1"/>
                </a:solidFill>
                <a:latin typeface="Times New Roman" panose="02020603050405020304" pitchFamily="18" charset="0"/>
                <a:cs typeface="Times New Roman" panose="02020603050405020304" pitchFamily="18" charset="0"/>
              </a:rPr>
              <a:t> в целях подключения газоиспользующего оборудования к газораспределительным сетям заявитель направляет заявку о подключении по типовой форме </a:t>
            </a:r>
            <a:r>
              <a:rPr lang="ru-RU" sz="1400" dirty="0" smtClean="0">
                <a:solidFill>
                  <a:schemeClr val="tx1"/>
                </a:solidFill>
                <a:latin typeface="Times New Roman" panose="02020603050405020304" pitchFamily="18" charset="0"/>
                <a:cs typeface="Times New Roman" panose="02020603050405020304" pitchFamily="18" charset="0"/>
              </a:rPr>
              <a:t>на </a:t>
            </a:r>
            <a:r>
              <a:rPr lang="ru-RU" sz="1400" dirty="0">
                <a:solidFill>
                  <a:schemeClr val="tx1"/>
                </a:solidFill>
                <a:latin typeface="Times New Roman" panose="02020603050405020304" pitchFamily="18" charset="0"/>
                <a:cs typeface="Times New Roman" panose="02020603050405020304" pitchFamily="18" charset="0"/>
              </a:rPr>
              <a:t>имя единого оператора газификации или регионального оператора газификации.</a:t>
            </a: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748" y="99291"/>
            <a:ext cx="1749739" cy="707503"/>
          </a:xfrm>
          <a:prstGeom prst="rect">
            <a:avLst/>
          </a:prstGeom>
        </p:spPr>
      </p:pic>
      <p:sp>
        <p:nvSpPr>
          <p:cNvPr id="4" name="Прямоугольник 3"/>
          <p:cNvSpPr/>
          <p:nvPr/>
        </p:nvSpPr>
        <p:spPr>
          <a:xfrm>
            <a:off x="384941" y="162295"/>
            <a:ext cx="8759059" cy="407804"/>
          </a:xfrm>
          <a:prstGeom prst="rect">
            <a:avLst/>
          </a:prstGeom>
          <a:noFill/>
        </p:spPr>
        <p:txBody>
          <a:bodyPr wrap="square" lIns="68580" tIns="34290" rIns="68580" bIns="34290">
            <a:spAutoFit/>
          </a:bodyPr>
          <a:lstStyle/>
          <a:p>
            <a:pPr algn="ctr"/>
            <a:endParaRPr lang="ru-RU" sz="2200" b="1" dirty="0" smtClean="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flipH="1">
            <a:off x="8621487" y="6477681"/>
            <a:ext cx="274320" cy="307777"/>
          </a:xfrm>
          <a:prstGeom prst="rect">
            <a:avLst/>
          </a:prstGeom>
          <a:noFill/>
        </p:spPr>
        <p:txBody>
          <a:bodyPr wrap="square" rtlCol="0">
            <a:spAutoFit/>
          </a:bodyPr>
          <a:lstStyle/>
          <a:p>
            <a:r>
              <a:rPr lang="ru-RU" sz="1400" dirty="0" smtClean="0">
                <a:latin typeface="Times New Roman" panose="02020603050405020304" pitchFamily="18" charset="0"/>
                <a:cs typeface="Times New Roman" panose="02020603050405020304" pitchFamily="18" charset="0"/>
              </a:rPr>
              <a:t>5</a:t>
            </a:r>
            <a:endParaRPr lang="ru-RU" sz="1400" dirty="0">
              <a:latin typeface="Times New Roman" panose="02020603050405020304" pitchFamily="18" charset="0"/>
              <a:cs typeface="Times New Roman" panose="02020603050405020304" pitchFamily="18" charset="0"/>
            </a:endParaRPr>
          </a:p>
        </p:txBody>
      </p:sp>
      <p:sp>
        <p:nvSpPr>
          <p:cNvPr id="11" name="Заголовок 5"/>
          <p:cNvSpPr txBox="1">
            <a:spLocks/>
          </p:cNvSpPr>
          <p:nvPr/>
        </p:nvSpPr>
        <p:spPr>
          <a:xfrm>
            <a:off x="1487411" y="381793"/>
            <a:ext cx="7904782" cy="425001"/>
          </a:xfrm>
          <a:prstGeom prst="rect">
            <a:avLst/>
          </a:prstGeom>
        </p:spPr>
        <p:txBody>
          <a:bodyPr>
            <a:no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ru-RU" sz="1400" b="1" dirty="0" err="1">
                <a:solidFill>
                  <a:schemeClr val="tx1"/>
                </a:solidFill>
                <a:latin typeface="Times New Roman" panose="02020603050405020304" pitchFamily="18" charset="0"/>
                <a:cs typeface="Times New Roman" panose="02020603050405020304" pitchFamily="18" charset="0"/>
              </a:rPr>
              <a:t>Догазификация</a:t>
            </a:r>
            <a:r>
              <a:rPr lang="ru-RU" sz="1400" b="1" dirty="0">
                <a:solidFill>
                  <a:schemeClr val="tx1"/>
                </a:solidFill>
                <a:latin typeface="Times New Roman" panose="02020603050405020304" pitchFamily="18" charset="0"/>
                <a:cs typeface="Times New Roman" panose="02020603050405020304" pitchFamily="18" charset="0"/>
              </a:rPr>
              <a:t>-отдельный вид </a:t>
            </a:r>
            <a:r>
              <a:rPr lang="ru-RU" sz="1400" b="1" dirty="0" smtClean="0">
                <a:solidFill>
                  <a:schemeClr val="tx1"/>
                </a:solidFill>
                <a:latin typeface="Times New Roman" panose="02020603050405020304" pitchFamily="18" charset="0"/>
                <a:cs typeface="Times New Roman" panose="02020603050405020304" pitchFamily="18" charset="0"/>
              </a:rPr>
              <a:t>подключения</a:t>
            </a:r>
            <a:endParaRPr lang="ru-RU"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958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Прямая соединительная линия 16"/>
          <p:cNvCxnSpPr/>
          <p:nvPr/>
        </p:nvCxnSpPr>
        <p:spPr>
          <a:xfrm>
            <a:off x="1" y="1257055"/>
            <a:ext cx="9165283" cy="1"/>
          </a:xfrm>
          <a:prstGeom prst="line">
            <a:avLst/>
          </a:prstGeom>
        </p:spPr>
        <p:style>
          <a:lnRef idx="3">
            <a:schemeClr val="accent2"/>
          </a:lnRef>
          <a:fillRef idx="0">
            <a:schemeClr val="accent2"/>
          </a:fillRef>
          <a:effectRef idx="2">
            <a:schemeClr val="accent2"/>
          </a:effectRef>
          <a:fontRef idx="minor">
            <a:schemeClr val="tx1"/>
          </a:fontRef>
        </p:style>
      </p:cxnSp>
      <p:sp>
        <p:nvSpPr>
          <p:cNvPr id="10" name="Скругленный прямоугольник 9"/>
          <p:cNvSpPr/>
          <p:nvPr/>
        </p:nvSpPr>
        <p:spPr>
          <a:xfrm>
            <a:off x="307649" y="1334949"/>
            <a:ext cx="8381073" cy="533112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100" dirty="0" smtClean="0">
                <a:solidFill>
                  <a:schemeClr val="tx1"/>
                </a:solidFill>
                <a:latin typeface="Times New Roman" panose="02020603050405020304" pitchFamily="18" charset="0"/>
                <a:cs typeface="Times New Roman" panose="02020603050405020304" pitchFamily="18" charset="0"/>
              </a:rPr>
              <a:t>а) </a:t>
            </a:r>
            <a:r>
              <a:rPr lang="ru-RU" sz="1100" dirty="0">
                <a:solidFill>
                  <a:schemeClr val="tx1"/>
                </a:solidFill>
                <a:latin typeface="Times New Roman" panose="02020603050405020304" pitchFamily="18" charset="0"/>
                <a:cs typeface="Times New Roman" panose="02020603050405020304" pitchFamily="18" charset="0"/>
              </a:rPr>
              <a:t>135 дней - для заявителей первой категории;</a:t>
            </a:r>
          </a:p>
          <a:p>
            <a:pPr algn="just" fontAlgn="base"/>
            <a:r>
              <a:rPr lang="ru-RU" sz="1100" dirty="0">
                <a:solidFill>
                  <a:schemeClr val="tx1"/>
                </a:solidFill>
                <a:latin typeface="Times New Roman" panose="02020603050405020304" pitchFamily="18" charset="0"/>
                <a:cs typeface="Times New Roman" panose="02020603050405020304" pitchFamily="18" charset="0"/>
              </a:rPr>
              <a:t>б) 1,5 года - для заявителей второй категории, если иные сроки (но не более 3 лет) не предусмотрены инвестиционной программой или соглашением сторон;</a:t>
            </a:r>
          </a:p>
          <a:p>
            <a:pPr algn="just" fontAlgn="base"/>
            <a:r>
              <a:rPr lang="ru-RU" sz="1100" dirty="0">
                <a:solidFill>
                  <a:schemeClr val="tx1"/>
                </a:solidFill>
                <a:latin typeface="Times New Roman" panose="02020603050405020304" pitchFamily="18" charset="0"/>
                <a:cs typeface="Times New Roman" panose="02020603050405020304" pitchFamily="18" charset="0"/>
              </a:rPr>
              <a:t>в) 2 года – для заявителей плата за технологическое присоединение которых устанавливается по индивидуальному проекту, а также для заявителей третьей категории, если иные сроки (но не более 4 лет) не предусмотрены инвестиционной программой или соглашением сторон;</a:t>
            </a:r>
          </a:p>
          <a:p>
            <a:pPr algn="just" fontAlgn="base"/>
            <a:r>
              <a:rPr lang="ru-RU" sz="1100" dirty="0">
                <a:solidFill>
                  <a:schemeClr val="tx1"/>
                </a:solidFill>
                <a:latin typeface="Times New Roman" panose="02020603050405020304" pitchFamily="18" charset="0"/>
                <a:cs typeface="Times New Roman" panose="02020603050405020304" pitchFamily="18" charset="0"/>
              </a:rPr>
              <a:t>г) для заявителей, подключение которых осуществляется в рамках </a:t>
            </a:r>
            <a:r>
              <a:rPr lang="ru-RU" sz="1100" dirty="0" err="1">
                <a:solidFill>
                  <a:schemeClr val="tx1"/>
                </a:solidFill>
                <a:latin typeface="Times New Roman" panose="02020603050405020304" pitchFamily="18" charset="0"/>
                <a:cs typeface="Times New Roman" panose="02020603050405020304" pitchFamily="18" charset="0"/>
              </a:rPr>
              <a:t>догазификации</a:t>
            </a:r>
            <a:r>
              <a:rPr lang="ru-RU" sz="1100" dirty="0">
                <a:solidFill>
                  <a:schemeClr val="tx1"/>
                </a:solidFill>
                <a:latin typeface="Times New Roman" panose="02020603050405020304" pitchFamily="18" charset="0"/>
                <a:cs typeface="Times New Roman" panose="02020603050405020304" pitchFamily="18" charset="0"/>
              </a:rPr>
              <a:t> сроки мероприятий по подключению определяются в соответствии с разделом VII «новых» Правил подключения </a:t>
            </a:r>
            <a:endParaRPr lang="ru-RU" sz="1100" dirty="0" smtClean="0">
              <a:solidFill>
                <a:schemeClr val="tx1"/>
              </a:solidFill>
              <a:latin typeface="Times New Roman" panose="02020603050405020304" pitchFamily="18" charset="0"/>
              <a:cs typeface="Times New Roman" panose="02020603050405020304" pitchFamily="18" charset="0"/>
            </a:endParaRPr>
          </a:p>
          <a:p>
            <a:pPr algn="just" fontAlgn="base"/>
            <a:endParaRPr lang="ru-RU" sz="1100" dirty="0">
              <a:solidFill>
                <a:schemeClr val="tx1"/>
              </a:solidFill>
              <a:latin typeface="Times New Roman" panose="02020603050405020304" pitchFamily="18" charset="0"/>
              <a:cs typeface="Times New Roman" panose="02020603050405020304" pitchFamily="18" charset="0"/>
            </a:endParaRPr>
          </a:p>
          <a:p>
            <a:pPr algn="just" fontAlgn="base"/>
            <a:r>
              <a:rPr lang="ru-RU" sz="1100" dirty="0" smtClean="0">
                <a:solidFill>
                  <a:schemeClr val="tx1"/>
                </a:solidFill>
                <a:latin typeface="Times New Roman" panose="02020603050405020304" pitchFamily="18" charset="0"/>
                <a:cs typeface="Times New Roman" panose="02020603050405020304" pitchFamily="18" charset="0"/>
              </a:rPr>
              <a:t>Если </a:t>
            </a:r>
            <a:r>
              <a:rPr lang="ru-RU" sz="1100" dirty="0">
                <a:solidFill>
                  <a:schemeClr val="tx1"/>
                </a:solidFill>
                <a:latin typeface="Times New Roman" panose="02020603050405020304" pitchFamily="18" charset="0"/>
                <a:cs typeface="Times New Roman" panose="02020603050405020304" pitchFamily="18" charset="0"/>
              </a:rPr>
              <a:t>мероприятия по подключению заявителей первой категории предусматривают следующие особенности, срок осуществления мероприятий по подключению продлевается не более чем на:</a:t>
            </a:r>
          </a:p>
          <a:p>
            <a:pPr algn="just" fontAlgn="base"/>
            <a:r>
              <a:rPr lang="ru-RU" sz="1100" dirty="0">
                <a:solidFill>
                  <a:schemeClr val="tx1"/>
                </a:solidFill>
                <a:latin typeface="Times New Roman" panose="02020603050405020304" pitchFamily="18" charset="0"/>
                <a:cs typeface="Times New Roman" panose="02020603050405020304" pitchFamily="18" charset="0"/>
              </a:rPr>
              <a:t> 30 дней - в случае, необходимости устройства пунктов редуцирования газа;</a:t>
            </a:r>
          </a:p>
          <a:p>
            <a:pPr algn="just" fontAlgn="base"/>
            <a:r>
              <a:rPr lang="ru-RU" sz="1100" dirty="0">
                <a:solidFill>
                  <a:schemeClr val="tx1"/>
                </a:solidFill>
                <a:latin typeface="Times New Roman" panose="02020603050405020304" pitchFamily="18" charset="0"/>
                <a:cs typeface="Times New Roman" panose="02020603050405020304" pitchFamily="18" charset="0"/>
              </a:rPr>
              <a:t>30 дней - в случае, необходимости бестраншейного способа прокладки газопровода протяженностью до 30 м;</a:t>
            </a:r>
          </a:p>
          <a:p>
            <a:pPr algn="just" fontAlgn="base"/>
            <a:r>
              <a:rPr lang="ru-RU" sz="1100" dirty="0">
                <a:solidFill>
                  <a:schemeClr val="tx1"/>
                </a:solidFill>
                <a:latin typeface="Times New Roman" panose="02020603050405020304" pitchFamily="18" charset="0"/>
                <a:cs typeface="Times New Roman" panose="02020603050405020304" pitchFamily="18" charset="0"/>
              </a:rPr>
              <a:t>30 дней - в случае, пересечения сети газораспределения с коммуникациями </a:t>
            </a:r>
            <a:r>
              <a:rPr lang="ru-RU" sz="1100" dirty="0" err="1">
                <a:solidFill>
                  <a:schemeClr val="tx1"/>
                </a:solidFill>
                <a:latin typeface="Times New Roman" panose="02020603050405020304" pitchFamily="18" charset="0"/>
                <a:cs typeface="Times New Roman" panose="02020603050405020304" pitchFamily="18" charset="0"/>
              </a:rPr>
              <a:t>ресурсоснабжающих</a:t>
            </a:r>
            <a:r>
              <a:rPr lang="ru-RU" sz="1100" dirty="0">
                <a:solidFill>
                  <a:schemeClr val="tx1"/>
                </a:solidFill>
                <a:latin typeface="Times New Roman" panose="02020603050405020304" pitchFamily="18" charset="0"/>
                <a:cs typeface="Times New Roman" panose="02020603050405020304" pitchFamily="18" charset="0"/>
              </a:rPr>
              <a:t> организаций и (или) автомобильными дорогами местного значения;</a:t>
            </a:r>
          </a:p>
          <a:p>
            <a:pPr algn="just" fontAlgn="base"/>
            <a:r>
              <a:rPr lang="ru-RU" sz="1100" dirty="0">
                <a:solidFill>
                  <a:schemeClr val="tx1"/>
                </a:solidFill>
                <a:latin typeface="Times New Roman" panose="02020603050405020304" pitchFamily="18" charset="0"/>
                <a:cs typeface="Times New Roman" panose="02020603050405020304" pitchFamily="18" charset="0"/>
              </a:rPr>
              <a:t>50 дней - при необходимости оформления публичного сервитута для строительства газопроводов на земельных участках, находящихся в частной собственности.</a:t>
            </a:r>
          </a:p>
          <a:p>
            <a:pPr algn="just" fontAlgn="base"/>
            <a:r>
              <a:rPr lang="ru-RU" sz="1100" dirty="0">
                <a:solidFill>
                  <a:schemeClr val="tx1"/>
                </a:solidFill>
                <a:latin typeface="Times New Roman" panose="02020603050405020304" pitchFamily="18" charset="0"/>
                <a:cs typeface="Times New Roman" panose="02020603050405020304" pitchFamily="18" charset="0"/>
              </a:rPr>
              <a:t>Срок осуществления мероприятий по подключению продлевается не более чем на 70 дней.</a:t>
            </a:r>
          </a:p>
          <a:p>
            <a:pPr algn="just" fontAlgn="base"/>
            <a:endParaRPr lang="ru-RU" sz="1100" dirty="0" smtClean="0">
              <a:solidFill>
                <a:schemeClr val="tx1"/>
              </a:solidFill>
              <a:latin typeface="Times New Roman" panose="02020603050405020304" pitchFamily="18" charset="0"/>
              <a:cs typeface="Times New Roman" panose="02020603050405020304" pitchFamily="18" charset="0"/>
            </a:endParaRPr>
          </a:p>
          <a:p>
            <a:pPr algn="just" fontAlgn="base"/>
            <a:r>
              <a:rPr lang="ru-RU" sz="1100" dirty="0" smtClean="0">
                <a:solidFill>
                  <a:schemeClr val="tx1"/>
                </a:solidFill>
                <a:latin typeface="Times New Roman" panose="02020603050405020304" pitchFamily="18" charset="0"/>
                <a:cs typeface="Times New Roman" panose="02020603050405020304" pitchFamily="18" charset="0"/>
              </a:rPr>
              <a:t>В </a:t>
            </a:r>
            <a:r>
              <a:rPr lang="ru-RU" sz="1100" dirty="0">
                <a:solidFill>
                  <a:schemeClr val="tx1"/>
                </a:solidFill>
                <a:latin typeface="Times New Roman" panose="02020603050405020304" pitchFamily="18" charset="0"/>
                <a:cs typeface="Times New Roman" panose="02020603050405020304" pitchFamily="18" charset="0"/>
              </a:rPr>
              <a:t>случае, если указанные выше обстоятельства стали известны при разработке проекта подключения, подписывается дополнительное соглашение к договору о подключении об изменении срока осуществления мероприятий по подключению.</a:t>
            </a:r>
          </a:p>
          <a:p>
            <a:pPr algn="just" fontAlgn="base"/>
            <a:r>
              <a:rPr lang="ru-RU" sz="1100" dirty="0">
                <a:solidFill>
                  <a:schemeClr val="tx1"/>
                </a:solidFill>
                <a:latin typeface="Times New Roman" panose="02020603050405020304" pitchFamily="18" charset="0"/>
                <a:cs typeface="Times New Roman" panose="02020603050405020304" pitchFamily="18" charset="0"/>
              </a:rPr>
              <a:t>В случае если для подключения заявителя требуется строительство газопровода, являющегося составной частью сети газораспределения, строительство которой предусмотрено программой газификации, срок осуществления мероприятий по подключению определяется сроком строительства указанной сети газораспределения, предусмотренным программой газификации.</a:t>
            </a:r>
          </a:p>
          <a:p>
            <a:pPr algn="just" fontAlgn="base"/>
            <a:r>
              <a:rPr lang="ru-RU" sz="1100" dirty="0">
                <a:solidFill>
                  <a:schemeClr val="tx1"/>
                </a:solidFill>
                <a:latin typeface="Times New Roman" panose="02020603050405020304" pitchFamily="18" charset="0"/>
                <a:cs typeface="Times New Roman" panose="02020603050405020304" pitchFamily="18" charset="0"/>
              </a:rPr>
              <a:t>В случае если требуется только фактическое присоединение, срок осуществления мероприятий по подключению не может превышать с даты подписания акта о готовности сетей </a:t>
            </a:r>
            <a:r>
              <a:rPr lang="ru-RU" sz="1100" dirty="0" err="1">
                <a:solidFill>
                  <a:schemeClr val="tx1"/>
                </a:solidFill>
                <a:latin typeface="Times New Roman" panose="02020603050405020304" pitchFamily="18" charset="0"/>
                <a:cs typeface="Times New Roman" panose="02020603050405020304" pitchFamily="18" charset="0"/>
              </a:rPr>
              <a:t>газопотребления</a:t>
            </a:r>
            <a:r>
              <a:rPr lang="ru-RU" sz="1100" dirty="0">
                <a:solidFill>
                  <a:schemeClr val="tx1"/>
                </a:solidFill>
                <a:latin typeface="Times New Roman" panose="02020603050405020304" pitchFamily="18" charset="0"/>
                <a:cs typeface="Times New Roman" panose="02020603050405020304" pitchFamily="18" charset="0"/>
              </a:rPr>
              <a:t> и газоиспользующего оборудования объекта капитального строительства к подключению (технологическому присоединению):</a:t>
            </a:r>
          </a:p>
          <a:p>
            <a:pPr algn="just" fontAlgn="base"/>
            <a:r>
              <a:rPr lang="ru-RU" sz="1100" dirty="0">
                <a:solidFill>
                  <a:schemeClr val="tx1"/>
                </a:solidFill>
                <a:latin typeface="Times New Roman" panose="02020603050405020304" pitchFamily="18" charset="0"/>
                <a:cs typeface="Times New Roman" panose="02020603050405020304" pitchFamily="18" charset="0"/>
              </a:rPr>
              <a:t>а) 3 месяца для случаев, когда подключение (технологическое присоединение) осуществляется в существующую сеть газораспределения исполнителя диаметром не менее 250 мм под давлением не ниже 0,3 МПа;</a:t>
            </a:r>
          </a:p>
          <a:p>
            <a:pPr algn="just" fontAlgn="base"/>
            <a:r>
              <a:rPr lang="ru-RU" sz="1100" dirty="0">
                <a:solidFill>
                  <a:schemeClr val="tx1"/>
                </a:solidFill>
                <a:latin typeface="Times New Roman" panose="02020603050405020304" pitchFamily="18" charset="0"/>
                <a:cs typeface="Times New Roman" panose="02020603050405020304" pitchFamily="18" charset="0"/>
              </a:rPr>
              <a:t>б) 10 рабочих дней в иных случаях</a:t>
            </a:r>
            <a:r>
              <a:rPr lang="ru-RU" sz="1100" dirty="0" smtClean="0">
                <a:solidFill>
                  <a:schemeClr val="tx1"/>
                </a:solidFill>
                <a:latin typeface="Times New Roman" panose="02020603050405020304" pitchFamily="18" charset="0"/>
                <a:cs typeface="Times New Roman" panose="02020603050405020304" pitchFamily="18" charset="0"/>
              </a:rPr>
              <a:t>.</a:t>
            </a:r>
            <a:endParaRPr lang="ru-RU" sz="1400" dirty="0">
              <a:solidFill>
                <a:schemeClr val="tx1"/>
              </a:solidFill>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748" y="99291"/>
            <a:ext cx="1749739" cy="707503"/>
          </a:xfrm>
          <a:prstGeom prst="rect">
            <a:avLst/>
          </a:prstGeom>
        </p:spPr>
      </p:pic>
      <p:sp>
        <p:nvSpPr>
          <p:cNvPr id="4" name="Прямоугольник 3"/>
          <p:cNvSpPr/>
          <p:nvPr/>
        </p:nvSpPr>
        <p:spPr>
          <a:xfrm>
            <a:off x="384941" y="162295"/>
            <a:ext cx="8759059" cy="407804"/>
          </a:xfrm>
          <a:prstGeom prst="rect">
            <a:avLst/>
          </a:prstGeom>
          <a:noFill/>
        </p:spPr>
        <p:txBody>
          <a:bodyPr wrap="square" lIns="68580" tIns="34290" rIns="68580" bIns="34290">
            <a:spAutoFit/>
          </a:bodyPr>
          <a:lstStyle/>
          <a:p>
            <a:pPr algn="ctr"/>
            <a:endParaRPr lang="ru-RU" sz="2200" b="1" dirty="0" smtClean="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flipH="1">
            <a:off x="8551562" y="6477681"/>
            <a:ext cx="274320" cy="307777"/>
          </a:xfrm>
          <a:prstGeom prst="rect">
            <a:avLst/>
          </a:prstGeom>
          <a:noFill/>
        </p:spPr>
        <p:txBody>
          <a:bodyPr wrap="square" rtlCol="0">
            <a:spAutoFit/>
          </a:bodyPr>
          <a:lstStyle/>
          <a:p>
            <a:r>
              <a:rPr lang="ru-RU" sz="1400" dirty="0" smtClean="0">
                <a:latin typeface="Times New Roman" panose="02020603050405020304" pitchFamily="18" charset="0"/>
                <a:cs typeface="Times New Roman" panose="02020603050405020304" pitchFamily="18" charset="0"/>
              </a:rPr>
              <a:t>6</a:t>
            </a:r>
            <a:endParaRPr lang="ru-RU" sz="1400" dirty="0">
              <a:latin typeface="Times New Roman" panose="02020603050405020304" pitchFamily="18" charset="0"/>
              <a:cs typeface="Times New Roman" panose="02020603050405020304" pitchFamily="18" charset="0"/>
            </a:endParaRPr>
          </a:p>
        </p:txBody>
      </p:sp>
      <p:sp>
        <p:nvSpPr>
          <p:cNvPr id="7" name="Заголовок 5"/>
          <p:cNvSpPr txBox="1">
            <a:spLocks/>
          </p:cNvSpPr>
          <p:nvPr/>
        </p:nvSpPr>
        <p:spPr>
          <a:xfrm>
            <a:off x="1487411" y="381793"/>
            <a:ext cx="7904782" cy="425001"/>
          </a:xfrm>
          <a:prstGeom prst="rect">
            <a:avLst/>
          </a:prstGeom>
        </p:spPr>
        <p:txBody>
          <a:bodyPr>
            <a:no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ru-RU" sz="1400" b="1" dirty="0">
                <a:solidFill>
                  <a:schemeClr val="tx1"/>
                </a:solidFill>
                <a:latin typeface="Times New Roman" panose="02020603050405020304" pitchFamily="18" charset="0"/>
                <a:cs typeface="Times New Roman" panose="02020603050405020304" pitchFamily="18" charset="0"/>
              </a:rPr>
              <a:t>Определены новые сроки исполнения  договоров о подключении</a:t>
            </a:r>
          </a:p>
        </p:txBody>
      </p:sp>
    </p:spTree>
    <p:extLst>
      <p:ext uri="{BB962C8B-B14F-4D97-AF65-F5344CB8AC3E}">
        <p14:creationId xmlns:p14="http://schemas.microsoft.com/office/powerpoint/2010/main" val="2238803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Прямая соединительная линия 16"/>
          <p:cNvCxnSpPr/>
          <p:nvPr/>
        </p:nvCxnSpPr>
        <p:spPr>
          <a:xfrm>
            <a:off x="1" y="1257055"/>
            <a:ext cx="9165283" cy="1"/>
          </a:xfrm>
          <a:prstGeom prst="line">
            <a:avLst/>
          </a:prstGeom>
        </p:spPr>
        <p:style>
          <a:lnRef idx="3">
            <a:schemeClr val="accent2"/>
          </a:lnRef>
          <a:fillRef idx="0">
            <a:schemeClr val="accent2"/>
          </a:fillRef>
          <a:effectRef idx="2">
            <a:schemeClr val="accent2"/>
          </a:effectRef>
          <a:fontRef idx="minor">
            <a:schemeClr val="tx1"/>
          </a:fontRef>
        </p:style>
      </p:cxnSp>
      <p:sp>
        <p:nvSpPr>
          <p:cNvPr id="10" name="Скругленный прямоугольник 9"/>
          <p:cNvSpPr/>
          <p:nvPr/>
        </p:nvSpPr>
        <p:spPr>
          <a:xfrm>
            <a:off x="1117351" y="1345721"/>
            <a:ext cx="7337810" cy="2577885"/>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ru-RU" sz="1200" b="1" dirty="0" smtClean="0">
                <a:solidFill>
                  <a:schemeClr val="tx1"/>
                </a:solidFill>
                <a:latin typeface="Times New Roman" panose="02020603050405020304" pitchFamily="18" charset="0"/>
                <a:cs typeface="Times New Roman" panose="02020603050405020304" pitchFamily="18" charset="0"/>
              </a:rPr>
              <a:t>Заявитель подает заявку:</a:t>
            </a:r>
          </a:p>
          <a:p>
            <a:pPr fontAlgn="base"/>
            <a:r>
              <a:rPr lang="ru-RU" sz="1200" dirty="0" smtClean="0">
                <a:solidFill>
                  <a:schemeClr val="tx1"/>
                </a:solidFill>
                <a:latin typeface="Times New Roman" panose="02020603050405020304" pitchFamily="18" charset="0"/>
                <a:cs typeface="Times New Roman" panose="02020603050405020304" pitchFamily="18" charset="0"/>
              </a:rPr>
              <a:t>- </a:t>
            </a:r>
            <a:r>
              <a:rPr lang="ru-RU" sz="1200" dirty="0">
                <a:solidFill>
                  <a:schemeClr val="tx1"/>
                </a:solidFill>
                <a:latin typeface="Times New Roman" panose="02020603050405020304" pitchFamily="18" charset="0"/>
                <a:cs typeface="Times New Roman" panose="02020603050405020304" pitchFamily="18" charset="0"/>
              </a:rPr>
              <a:t>лично,</a:t>
            </a:r>
          </a:p>
          <a:p>
            <a:pPr fontAlgn="base"/>
            <a:r>
              <a:rPr lang="ru-RU" sz="1200" dirty="0">
                <a:solidFill>
                  <a:schemeClr val="tx1"/>
                </a:solidFill>
                <a:latin typeface="Times New Roman" panose="02020603050405020304" pitchFamily="18" charset="0"/>
                <a:cs typeface="Times New Roman" panose="02020603050405020304" pitchFamily="18" charset="0"/>
              </a:rPr>
              <a:t>- через личный кабинет заявителя,</a:t>
            </a:r>
          </a:p>
          <a:p>
            <a:pPr fontAlgn="base"/>
            <a:r>
              <a:rPr lang="ru-RU" sz="1200" dirty="0">
                <a:solidFill>
                  <a:schemeClr val="tx1"/>
                </a:solidFill>
                <a:latin typeface="Times New Roman" panose="02020603050405020304" pitchFamily="18" charset="0"/>
                <a:cs typeface="Times New Roman" panose="02020603050405020304" pitchFamily="18" charset="0"/>
              </a:rPr>
              <a:t>- через многофункциональный центр предоставления государственных и муниципальных услуг (далее – многофункциональный центр),</a:t>
            </a:r>
          </a:p>
          <a:p>
            <a:pPr fontAlgn="base"/>
            <a:r>
              <a:rPr lang="ru-RU" sz="1200" dirty="0">
                <a:solidFill>
                  <a:schemeClr val="tx1"/>
                </a:solidFill>
                <a:latin typeface="Times New Roman" panose="02020603050405020304" pitchFamily="18" charset="0"/>
                <a:cs typeface="Times New Roman" panose="02020603050405020304" pitchFamily="18" charset="0"/>
              </a:rPr>
              <a:t>- через Федеральную государственную информационную систему «Единый портал государственных и муниципальных услуг (функций)» (далее - портал «</a:t>
            </a:r>
            <a:r>
              <a:rPr lang="ru-RU" sz="1200" dirty="0" err="1">
                <a:solidFill>
                  <a:schemeClr val="tx1"/>
                </a:solidFill>
                <a:latin typeface="Times New Roman" panose="02020603050405020304" pitchFamily="18" charset="0"/>
                <a:cs typeface="Times New Roman" panose="02020603050405020304" pitchFamily="18" charset="0"/>
              </a:rPr>
              <a:t>Госуслуги</a:t>
            </a:r>
            <a:r>
              <a:rPr lang="ru-RU" sz="1200" dirty="0">
                <a:solidFill>
                  <a:schemeClr val="tx1"/>
                </a:solidFill>
                <a:latin typeface="Times New Roman" panose="02020603050405020304" pitchFamily="18" charset="0"/>
                <a:cs typeface="Times New Roman" panose="02020603050405020304" pitchFamily="18" charset="0"/>
              </a:rPr>
              <a:t>»),</a:t>
            </a:r>
          </a:p>
          <a:p>
            <a:pPr fontAlgn="base"/>
            <a:r>
              <a:rPr lang="ru-RU" sz="1200" dirty="0">
                <a:solidFill>
                  <a:schemeClr val="tx1"/>
                </a:solidFill>
                <a:latin typeface="Times New Roman" panose="02020603050405020304" pitchFamily="18" charset="0"/>
                <a:cs typeface="Times New Roman" panose="02020603050405020304" pitchFamily="18" charset="0"/>
              </a:rPr>
              <a:t>- через региональный портал государственных и муниципальных услуг (функций) (далее - портал «Региональных услуг»), при наличии такой услуги, предоставляемой на данном портале,</a:t>
            </a:r>
          </a:p>
          <a:p>
            <a:pPr fontAlgn="base"/>
            <a:r>
              <a:rPr lang="ru-RU" sz="1200" dirty="0">
                <a:solidFill>
                  <a:schemeClr val="tx1"/>
                </a:solidFill>
                <a:latin typeface="Times New Roman" panose="02020603050405020304" pitchFamily="18" charset="0"/>
                <a:cs typeface="Times New Roman" panose="02020603050405020304" pitchFamily="18" charset="0"/>
              </a:rPr>
              <a:t>- письмом в 2 экземплярах, направляемым в адрес исполнителя,</a:t>
            </a:r>
          </a:p>
          <a:p>
            <a:pPr fontAlgn="base"/>
            <a:r>
              <a:rPr lang="ru-RU" sz="1200" dirty="0">
                <a:solidFill>
                  <a:schemeClr val="tx1"/>
                </a:solidFill>
                <a:latin typeface="Times New Roman" panose="02020603050405020304" pitchFamily="18" charset="0"/>
                <a:cs typeface="Times New Roman" panose="02020603050405020304" pitchFamily="18" charset="0"/>
              </a:rPr>
              <a:t>- или иным доступным способом</a:t>
            </a:r>
            <a:r>
              <a:rPr lang="ru-RU" dirty="0"/>
              <a:t>.</a:t>
            </a:r>
          </a:p>
          <a:p>
            <a:pPr fontAlgn="base"/>
            <a:r>
              <a:rPr lang="ru-RU" sz="1200" dirty="0">
                <a:solidFill>
                  <a:schemeClr val="tx1"/>
                </a:solidFill>
                <a:latin typeface="Times New Roman" panose="02020603050405020304" pitchFamily="18" charset="0"/>
                <a:cs typeface="Times New Roman" panose="02020603050405020304" pitchFamily="18" charset="0"/>
              </a:rPr>
              <a:t>В случае невозможности представления заявки лично заявитель вправе направить ее через уполномоченного представителя</a:t>
            </a:r>
            <a:r>
              <a:rPr lang="ru-RU" dirty="0" smtClean="0"/>
              <a:t>.</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21" name="Скругленный прямоугольник 20"/>
          <p:cNvSpPr/>
          <p:nvPr/>
        </p:nvSpPr>
        <p:spPr>
          <a:xfrm>
            <a:off x="1095565" y="3970443"/>
            <a:ext cx="7337810" cy="2815015"/>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ru-RU" sz="1200" dirty="0">
                <a:solidFill>
                  <a:schemeClr val="tx1"/>
                </a:solidFill>
                <a:latin typeface="Times New Roman" panose="02020603050405020304" pitchFamily="18" charset="0"/>
                <a:cs typeface="Times New Roman" panose="02020603050405020304" pitchFamily="18" charset="0"/>
              </a:rPr>
              <a:t>Единый оператор газификации, региональный оператор газификации и исполнитель обязаны обеспечить:</a:t>
            </a:r>
          </a:p>
          <a:p>
            <a:pPr fontAlgn="base"/>
            <a:r>
              <a:rPr lang="ru-RU" sz="1200" dirty="0">
                <a:solidFill>
                  <a:schemeClr val="tx1"/>
                </a:solidFill>
                <a:latin typeface="Times New Roman" panose="02020603050405020304" pitchFamily="18" charset="0"/>
                <a:cs typeface="Times New Roman" panose="02020603050405020304" pitchFamily="18" charset="0"/>
              </a:rPr>
              <a:t>- принятие в электронном виде заявок о подключении (технологическом присоединении) и прилагаемых документов от заявителей (в том числе возможность бесплатного получения заявителями идентификатора и пароля),</a:t>
            </a:r>
          </a:p>
          <a:p>
            <a:pPr fontAlgn="base"/>
            <a:r>
              <a:rPr lang="ru-RU" sz="1200" dirty="0">
                <a:solidFill>
                  <a:schemeClr val="tx1"/>
                </a:solidFill>
                <a:latin typeface="Times New Roman" panose="02020603050405020304" pitchFamily="18" charset="0"/>
                <a:cs typeface="Times New Roman" panose="02020603050405020304" pitchFamily="18" charset="0"/>
              </a:rPr>
              <a:t>- возможность получения заявителем сведений об основных этапах обработки заявок юридических и физических лиц и индивидуальных предпринимателей на подключение (технологическое присоединение) к сетям газораспределения и (или) </a:t>
            </a:r>
            <a:r>
              <a:rPr lang="ru-RU" sz="1200" dirty="0" err="1">
                <a:solidFill>
                  <a:schemeClr val="tx1"/>
                </a:solidFill>
                <a:latin typeface="Times New Roman" panose="02020603050405020304" pitchFamily="18" charset="0"/>
                <a:cs typeface="Times New Roman" panose="02020603050405020304" pitchFamily="18" charset="0"/>
              </a:rPr>
              <a:t>газопотребления</a:t>
            </a:r>
            <a:r>
              <a:rPr lang="ru-RU" sz="1200" dirty="0">
                <a:solidFill>
                  <a:schemeClr val="tx1"/>
                </a:solidFill>
                <a:latin typeface="Times New Roman" panose="02020603050405020304" pitchFamily="18" charset="0"/>
                <a:cs typeface="Times New Roman" panose="02020603050405020304" pitchFamily="18" charset="0"/>
              </a:rPr>
              <a:t>.</a:t>
            </a:r>
          </a:p>
          <a:p>
            <a:pPr fontAlgn="base"/>
            <a:r>
              <a:rPr lang="ru-RU" sz="1200" dirty="0">
                <a:solidFill>
                  <a:schemeClr val="tx1"/>
                </a:solidFill>
                <a:latin typeface="Times New Roman" panose="02020603050405020304" pitchFamily="18" charset="0"/>
                <a:cs typeface="Times New Roman" panose="02020603050405020304" pitchFamily="18" charset="0"/>
              </a:rPr>
              <a:t>В том числе должна быть доступна информация:</a:t>
            </a:r>
          </a:p>
          <a:p>
            <a:pPr fontAlgn="base"/>
            <a:r>
              <a:rPr lang="ru-RU" sz="1200" dirty="0">
                <a:solidFill>
                  <a:schemeClr val="tx1"/>
                </a:solidFill>
                <a:latin typeface="Times New Roman" panose="02020603050405020304" pitchFamily="18" charset="0"/>
                <a:cs typeface="Times New Roman" panose="02020603050405020304" pitchFamily="18" charset="0"/>
              </a:rPr>
              <a:t>- о дате поступления заявки и ее регистрационном номере,</a:t>
            </a:r>
          </a:p>
          <a:p>
            <a:pPr fontAlgn="base"/>
            <a:r>
              <a:rPr lang="ru-RU" sz="1200" dirty="0">
                <a:solidFill>
                  <a:schemeClr val="tx1"/>
                </a:solidFill>
                <a:latin typeface="Times New Roman" panose="02020603050405020304" pitchFamily="18" charset="0"/>
                <a:cs typeface="Times New Roman" panose="02020603050405020304" pitchFamily="18" charset="0"/>
              </a:rPr>
              <a:t>- направлении в адрес заявителей подписанного со стороны исполнителя договора о подключении и технических условий,</a:t>
            </a:r>
          </a:p>
          <a:p>
            <a:pPr fontAlgn="base"/>
            <a:r>
              <a:rPr lang="ru-RU" sz="1200" dirty="0">
                <a:solidFill>
                  <a:schemeClr val="tx1"/>
                </a:solidFill>
                <a:latin typeface="Times New Roman" panose="02020603050405020304" pitchFamily="18" charset="0"/>
                <a:cs typeface="Times New Roman" panose="02020603050405020304" pitchFamily="18" charset="0"/>
              </a:rPr>
              <a:t>- дате заключения договора о подключении,</a:t>
            </a:r>
          </a:p>
          <a:p>
            <a:pPr fontAlgn="base"/>
            <a:r>
              <a:rPr lang="ru-RU" sz="1200" dirty="0">
                <a:solidFill>
                  <a:schemeClr val="tx1"/>
                </a:solidFill>
                <a:latin typeface="Times New Roman" panose="02020603050405020304" pitchFamily="18" charset="0"/>
                <a:cs typeface="Times New Roman" panose="02020603050405020304" pitchFamily="18" charset="0"/>
              </a:rPr>
              <a:t>- ходе выполнения исполнителем технических условий,</a:t>
            </a:r>
          </a:p>
          <a:p>
            <a:pPr fontAlgn="base"/>
            <a:r>
              <a:rPr lang="ru-RU" sz="1200" dirty="0">
                <a:solidFill>
                  <a:schemeClr val="tx1"/>
                </a:solidFill>
                <a:latin typeface="Times New Roman" panose="02020603050405020304" pitchFamily="18" charset="0"/>
                <a:cs typeface="Times New Roman" panose="02020603050405020304" pitchFamily="18" charset="0"/>
              </a:rPr>
              <a:t>- фактическом присоединении,</a:t>
            </a:r>
          </a:p>
          <a:p>
            <a:pPr fontAlgn="base"/>
            <a:r>
              <a:rPr lang="ru-RU" sz="1200" dirty="0">
                <a:solidFill>
                  <a:schemeClr val="tx1"/>
                </a:solidFill>
                <a:latin typeface="Times New Roman" panose="02020603050405020304" pitchFamily="18" charset="0"/>
                <a:cs typeface="Times New Roman" panose="02020603050405020304" pitchFamily="18" charset="0"/>
              </a:rPr>
              <a:t>- о составлении и подписании акта о подключении (технологическом присоединении</a:t>
            </a:r>
            <a:r>
              <a:rPr lang="ru-RU" sz="1200" dirty="0" smtClean="0">
                <a:solidFill>
                  <a:schemeClr val="tx1"/>
                </a:solidFill>
                <a:latin typeface="Times New Roman" panose="02020603050405020304" pitchFamily="18" charset="0"/>
                <a:cs typeface="Times New Roman" panose="02020603050405020304" pitchFamily="18" charset="0"/>
              </a:rPr>
              <a:t>).</a:t>
            </a:r>
            <a:endParaRPr lang="ru-RU" sz="1200" dirty="0">
              <a:solidFill>
                <a:schemeClr val="tx1"/>
              </a:solidFill>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748" y="99291"/>
            <a:ext cx="1749739" cy="707503"/>
          </a:xfrm>
          <a:prstGeom prst="rect">
            <a:avLst/>
          </a:prstGeom>
        </p:spPr>
      </p:pic>
      <p:sp>
        <p:nvSpPr>
          <p:cNvPr id="4" name="Прямоугольник 3"/>
          <p:cNvSpPr/>
          <p:nvPr/>
        </p:nvSpPr>
        <p:spPr>
          <a:xfrm>
            <a:off x="384941" y="162295"/>
            <a:ext cx="8759059" cy="407804"/>
          </a:xfrm>
          <a:prstGeom prst="rect">
            <a:avLst/>
          </a:prstGeom>
          <a:noFill/>
        </p:spPr>
        <p:txBody>
          <a:bodyPr wrap="square" lIns="68580" tIns="34290" rIns="68580" bIns="34290">
            <a:spAutoFit/>
          </a:bodyPr>
          <a:lstStyle/>
          <a:p>
            <a:pPr algn="ctr"/>
            <a:endParaRPr lang="ru-RU" sz="2200" b="1" dirty="0" smtClean="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flipH="1">
            <a:off x="8621487" y="6477681"/>
            <a:ext cx="274320" cy="307777"/>
          </a:xfrm>
          <a:prstGeom prst="rect">
            <a:avLst/>
          </a:prstGeom>
          <a:noFill/>
        </p:spPr>
        <p:txBody>
          <a:bodyPr wrap="square" rtlCol="0">
            <a:spAutoFit/>
          </a:bodyPr>
          <a:lstStyle/>
          <a:p>
            <a:r>
              <a:rPr lang="ru-RU" sz="1400" dirty="0" smtClean="0">
                <a:latin typeface="Times New Roman" panose="02020603050405020304" pitchFamily="18" charset="0"/>
                <a:cs typeface="Times New Roman" panose="02020603050405020304" pitchFamily="18" charset="0"/>
              </a:rPr>
              <a:t>7</a:t>
            </a:r>
            <a:endParaRPr lang="ru-RU" sz="1400" dirty="0">
              <a:latin typeface="Times New Roman" panose="02020603050405020304" pitchFamily="18" charset="0"/>
              <a:cs typeface="Times New Roman" panose="02020603050405020304" pitchFamily="18" charset="0"/>
            </a:endParaRPr>
          </a:p>
        </p:txBody>
      </p:sp>
      <p:sp>
        <p:nvSpPr>
          <p:cNvPr id="9" name="Заголовок 5"/>
          <p:cNvSpPr txBox="1">
            <a:spLocks/>
          </p:cNvSpPr>
          <p:nvPr/>
        </p:nvSpPr>
        <p:spPr>
          <a:xfrm>
            <a:off x="1487411" y="381793"/>
            <a:ext cx="7904782" cy="425001"/>
          </a:xfrm>
          <a:prstGeom prst="rect">
            <a:avLst/>
          </a:prstGeom>
        </p:spPr>
        <p:txBody>
          <a:bodyPr>
            <a:no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ru-RU" sz="1400" b="1" dirty="0">
                <a:solidFill>
                  <a:schemeClr val="tx1"/>
                </a:solidFill>
                <a:latin typeface="Times New Roman" panose="02020603050405020304" pitchFamily="18" charset="0"/>
                <a:cs typeface="Times New Roman" panose="02020603050405020304" pitchFamily="18" charset="0"/>
              </a:rPr>
              <a:t>Введены новые формы подачи заявки для </a:t>
            </a:r>
          </a:p>
          <a:p>
            <a:r>
              <a:rPr lang="ru-RU" sz="1400" b="1" dirty="0">
                <a:solidFill>
                  <a:schemeClr val="tx1"/>
                </a:solidFill>
                <a:latin typeface="Times New Roman" panose="02020603050405020304" pitchFamily="18" charset="0"/>
                <a:cs typeface="Times New Roman" panose="02020603050405020304" pitchFamily="18" charset="0"/>
              </a:rPr>
              <a:t> заключения договоров о подключении</a:t>
            </a:r>
          </a:p>
        </p:txBody>
      </p:sp>
    </p:spTree>
    <p:extLst>
      <p:ext uri="{BB962C8B-B14F-4D97-AF65-F5344CB8AC3E}">
        <p14:creationId xmlns:p14="http://schemas.microsoft.com/office/powerpoint/2010/main" val="2266528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Прямая соединительная линия 16"/>
          <p:cNvCxnSpPr/>
          <p:nvPr/>
        </p:nvCxnSpPr>
        <p:spPr>
          <a:xfrm>
            <a:off x="1" y="1257055"/>
            <a:ext cx="9165283" cy="1"/>
          </a:xfrm>
          <a:prstGeom prst="line">
            <a:avLst/>
          </a:prstGeom>
        </p:spPr>
        <p:style>
          <a:lnRef idx="3">
            <a:schemeClr val="accent2"/>
          </a:lnRef>
          <a:fillRef idx="0">
            <a:schemeClr val="accent2"/>
          </a:fillRef>
          <a:effectRef idx="2">
            <a:schemeClr val="accent2"/>
          </a:effectRef>
          <a:fontRef idx="minor">
            <a:schemeClr val="tx1"/>
          </a:fontRef>
        </p:style>
      </p:cxnSp>
      <p:sp>
        <p:nvSpPr>
          <p:cNvPr id="10" name="Скругленный прямоугольник 9"/>
          <p:cNvSpPr/>
          <p:nvPr/>
        </p:nvSpPr>
        <p:spPr>
          <a:xfrm>
            <a:off x="1192429" y="1356121"/>
            <a:ext cx="7144081" cy="242985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ru-RU" sz="1400" dirty="0" smtClean="0">
                <a:solidFill>
                  <a:schemeClr val="tx1"/>
                </a:solidFill>
                <a:latin typeface="Times New Roman" panose="02020603050405020304" pitchFamily="18" charset="0"/>
                <a:cs typeface="Times New Roman" panose="02020603050405020304" pitchFamily="18" charset="0"/>
              </a:rPr>
              <a:t>Заявитель </a:t>
            </a:r>
            <a:r>
              <a:rPr lang="ru-RU" sz="1400" dirty="0">
                <a:solidFill>
                  <a:schemeClr val="tx1"/>
                </a:solidFill>
                <a:latin typeface="Times New Roman" panose="02020603050405020304" pitchFamily="18" charset="0"/>
                <a:cs typeface="Times New Roman" panose="02020603050405020304" pitchFamily="18" charset="0"/>
              </a:rPr>
              <a:t>вправе обратиться к исполнителю с просьбой осуществить мероприятия:</a:t>
            </a:r>
          </a:p>
          <a:p>
            <a:pPr marL="285750" indent="-285750" fontAlgn="base">
              <a:buFontTx/>
              <a:buChar char="-"/>
            </a:pPr>
            <a:r>
              <a:rPr lang="ru-RU" sz="1400" dirty="0" smtClean="0">
                <a:solidFill>
                  <a:schemeClr val="tx1"/>
                </a:solidFill>
                <a:latin typeface="Times New Roman" panose="02020603050405020304" pitchFamily="18" charset="0"/>
                <a:cs typeface="Times New Roman" panose="02020603050405020304" pitchFamily="18" charset="0"/>
              </a:rPr>
              <a:t>по </a:t>
            </a:r>
            <a:r>
              <a:rPr lang="ru-RU" sz="1400" dirty="0">
                <a:solidFill>
                  <a:schemeClr val="tx1"/>
                </a:solidFill>
                <a:latin typeface="Times New Roman" panose="02020603050405020304" pitchFamily="18" charset="0"/>
                <a:cs typeface="Times New Roman" panose="02020603050405020304" pitchFamily="18" charset="0"/>
              </a:rPr>
              <a:t>подключению (технологическому присоединению) в пределах границ его земельного </a:t>
            </a:r>
            <a:r>
              <a:rPr lang="ru-RU" sz="1400" dirty="0" smtClean="0">
                <a:solidFill>
                  <a:schemeClr val="tx1"/>
                </a:solidFill>
                <a:latin typeface="Times New Roman" panose="02020603050405020304" pitchFamily="18" charset="0"/>
                <a:cs typeface="Times New Roman" panose="02020603050405020304" pitchFamily="18" charset="0"/>
              </a:rPr>
              <a:t>участка</a:t>
            </a:r>
            <a:endParaRPr lang="ru-RU" sz="1400" dirty="0">
              <a:solidFill>
                <a:schemeClr val="tx1"/>
              </a:solidFill>
              <a:latin typeface="Times New Roman" panose="02020603050405020304" pitchFamily="18" charset="0"/>
              <a:cs typeface="Times New Roman" panose="02020603050405020304" pitchFamily="18" charset="0"/>
            </a:endParaRPr>
          </a:p>
          <a:p>
            <a:pPr marL="285750" indent="-285750" fontAlgn="base">
              <a:buFontTx/>
              <a:buChar char="-"/>
            </a:pPr>
            <a:r>
              <a:rPr lang="ru-RU" sz="1400" dirty="0" smtClean="0">
                <a:solidFill>
                  <a:schemeClr val="tx1"/>
                </a:solidFill>
                <a:latin typeface="Times New Roman" panose="02020603050405020304" pitchFamily="18" charset="0"/>
                <a:cs typeface="Times New Roman" panose="02020603050405020304" pitchFamily="18" charset="0"/>
              </a:rPr>
              <a:t>по </a:t>
            </a:r>
            <a:r>
              <a:rPr lang="ru-RU" sz="1400" dirty="0">
                <a:solidFill>
                  <a:schemeClr val="tx1"/>
                </a:solidFill>
                <a:latin typeface="Times New Roman" panose="02020603050405020304" pitchFamily="18" charset="0"/>
                <a:cs typeface="Times New Roman" panose="02020603050405020304" pitchFamily="18" charset="0"/>
              </a:rPr>
              <a:t>установке газоиспользующего оборудования </a:t>
            </a:r>
          </a:p>
          <a:p>
            <a:pPr marL="285750" indent="-285750" fontAlgn="base">
              <a:buFontTx/>
              <a:buChar char="-"/>
            </a:pPr>
            <a:r>
              <a:rPr lang="ru-RU" sz="1400" dirty="0" smtClean="0">
                <a:solidFill>
                  <a:schemeClr val="tx1"/>
                </a:solidFill>
                <a:latin typeface="Times New Roman" panose="02020603050405020304" pitchFamily="18" charset="0"/>
                <a:cs typeface="Times New Roman" panose="02020603050405020304" pitchFamily="18" charset="0"/>
              </a:rPr>
              <a:t>строительства </a:t>
            </a:r>
            <a:r>
              <a:rPr lang="ru-RU" sz="1400" dirty="0">
                <a:solidFill>
                  <a:schemeClr val="tx1"/>
                </a:solidFill>
                <a:latin typeface="Times New Roman" panose="02020603050405020304" pitchFamily="18" charset="0"/>
                <a:cs typeface="Times New Roman" panose="02020603050405020304" pitchFamily="18" charset="0"/>
              </a:rPr>
              <a:t>либо реконструкции внутреннего газопровода объекта капитального строительства </a:t>
            </a:r>
            <a:endParaRPr lang="ru-RU" sz="1400" dirty="0" smtClean="0">
              <a:solidFill>
                <a:schemeClr val="tx1"/>
              </a:solidFill>
              <a:latin typeface="Times New Roman" panose="02020603050405020304" pitchFamily="18" charset="0"/>
              <a:cs typeface="Times New Roman" panose="02020603050405020304" pitchFamily="18" charset="0"/>
            </a:endParaRPr>
          </a:p>
          <a:p>
            <a:pPr marL="285750" indent="-285750" fontAlgn="base">
              <a:buFontTx/>
              <a:buChar char="-"/>
            </a:pPr>
            <a:r>
              <a:rPr lang="ru-RU" sz="1400" dirty="0" smtClean="0">
                <a:solidFill>
                  <a:schemeClr val="tx1"/>
                </a:solidFill>
                <a:latin typeface="Times New Roman" panose="02020603050405020304" pitchFamily="18" charset="0"/>
                <a:cs typeface="Times New Roman" panose="02020603050405020304" pitchFamily="18" charset="0"/>
              </a:rPr>
              <a:t>по </a:t>
            </a:r>
            <a:r>
              <a:rPr lang="ru-RU" sz="1400" dirty="0">
                <a:solidFill>
                  <a:schemeClr val="tx1"/>
                </a:solidFill>
                <a:latin typeface="Times New Roman" panose="02020603050405020304" pitchFamily="18" charset="0"/>
                <a:cs typeface="Times New Roman" panose="02020603050405020304" pitchFamily="18" charset="0"/>
              </a:rPr>
              <a:t>установке прибора учета газа </a:t>
            </a:r>
            <a:endParaRPr lang="ru-RU" sz="1400" dirty="0" smtClean="0">
              <a:solidFill>
                <a:schemeClr val="tx1"/>
              </a:solidFill>
              <a:latin typeface="Times New Roman" panose="02020603050405020304" pitchFamily="18" charset="0"/>
              <a:cs typeface="Times New Roman" panose="02020603050405020304" pitchFamily="18" charset="0"/>
            </a:endParaRPr>
          </a:p>
          <a:p>
            <a:pPr marL="285750" indent="-285750" fontAlgn="base">
              <a:buFontTx/>
              <a:buChar char="-"/>
            </a:pPr>
            <a:r>
              <a:rPr lang="ru-RU" sz="1400" dirty="0" smtClean="0">
                <a:solidFill>
                  <a:schemeClr val="tx1"/>
                </a:solidFill>
                <a:latin typeface="Times New Roman" panose="02020603050405020304" pitchFamily="18" charset="0"/>
                <a:cs typeface="Times New Roman" panose="02020603050405020304" pitchFamily="18" charset="0"/>
              </a:rPr>
              <a:t>по </a:t>
            </a:r>
            <a:r>
              <a:rPr lang="ru-RU" sz="1400" dirty="0">
                <a:solidFill>
                  <a:schemeClr val="tx1"/>
                </a:solidFill>
                <a:latin typeface="Times New Roman" panose="02020603050405020304" pitchFamily="18" charset="0"/>
                <a:cs typeface="Times New Roman" panose="02020603050405020304" pitchFamily="18" charset="0"/>
              </a:rPr>
              <a:t>поставке газоиспользующего оборудования </a:t>
            </a:r>
            <a:endParaRPr lang="ru-RU" sz="1400" dirty="0" smtClean="0">
              <a:solidFill>
                <a:schemeClr val="tx1"/>
              </a:solidFill>
              <a:latin typeface="Times New Roman" panose="02020603050405020304" pitchFamily="18" charset="0"/>
              <a:cs typeface="Times New Roman" panose="02020603050405020304" pitchFamily="18" charset="0"/>
            </a:endParaRPr>
          </a:p>
          <a:p>
            <a:pPr marL="285750" indent="-285750" fontAlgn="base">
              <a:buFontTx/>
              <a:buChar char="-"/>
            </a:pPr>
            <a:r>
              <a:rPr lang="ru-RU" sz="1400" dirty="0" smtClean="0">
                <a:solidFill>
                  <a:schemeClr val="tx1"/>
                </a:solidFill>
                <a:latin typeface="Times New Roman" panose="02020603050405020304" pitchFamily="18" charset="0"/>
                <a:cs typeface="Times New Roman" panose="02020603050405020304" pitchFamily="18" charset="0"/>
              </a:rPr>
              <a:t>по </a:t>
            </a:r>
            <a:r>
              <a:rPr lang="ru-RU" sz="1400" dirty="0">
                <a:solidFill>
                  <a:schemeClr val="tx1"/>
                </a:solidFill>
                <a:latin typeface="Times New Roman" panose="02020603050405020304" pitchFamily="18" charset="0"/>
                <a:cs typeface="Times New Roman" panose="02020603050405020304" pitchFamily="18" charset="0"/>
              </a:rPr>
              <a:t>поставке прибора учета газа.</a:t>
            </a:r>
          </a:p>
          <a:p>
            <a:pPr algn="just" fontAlgn="base"/>
            <a:r>
              <a:rPr lang="ru-RU" sz="1400" dirty="0">
                <a:solidFill>
                  <a:schemeClr val="tx1"/>
                </a:solidFill>
                <a:latin typeface="Times New Roman" panose="02020603050405020304" pitchFamily="18" charset="0"/>
                <a:cs typeface="Times New Roman" panose="02020603050405020304" pitchFamily="18" charset="0"/>
              </a:rPr>
              <a:t>Понуждение заявителя к заключению договора о подключении, предусматривающего осуществления перечисленных мероприятий не допускается</a:t>
            </a:r>
            <a:r>
              <a:rPr lang="ru-RU" sz="1400" dirty="0" smtClean="0">
                <a:solidFill>
                  <a:schemeClr val="tx1"/>
                </a:solidFill>
                <a:latin typeface="Times New Roman" panose="02020603050405020304" pitchFamily="18" charset="0"/>
                <a:cs typeface="Times New Roman" panose="02020603050405020304" pitchFamily="18" charset="0"/>
              </a:rPr>
              <a:t>.</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21" name="Скругленный прямоугольник 20"/>
          <p:cNvSpPr/>
          <p:nvPr/>
        </p:nvSpPr>
        <p:spPr>
          <a:xfrm>
            <a:off x="1117351" y="3885043"/>
            <a:ext cx="7337810" cy="2815015"/>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ru-RU" sz="1400" dirty="0">
                <a:solidFill>
                  <a:schemeClr val="tx1"/>
                </a:solidFill>
                <a:latin typeface="Times New Roman" panose="02020603050405020304" pitchFamily="18" charset="0"/>
                <a:cs typeface="Times New Roman" panose="02020603050405020304" pitchFamily="18" charset="0"/>
              </a:rPr>
              <a:t>   </a:t>
            </a:r>
            <a:r>
              <a:rPr lang="ru-RU" sz="1400" b="1" dirty="0">
                <a:solidFill>
                  <a:schemeClr val="tx1"/>
                </a:solidFill>
                <a:latin typeface="Times New Roman" panose="02020603050405020304" pitchFamily="18" charset="0"/>
                <a:cs typeface="Times New Roman" panose="02020603050405020304" pitchFamily="18" charset="0"/>
              </a:rPr>
              <a:t>Перечень документов, прилагаемых к заявке о подключении, не претерпел существенных изменений, за следующими исключениями.</a:t>
            </a:r>
          </a:p>
          <a:p>
            <a:pPr algn="just" fontAlgn="base"/>
            <a:r>
              <a:rPr lang="ru-RU" sz="1400" dirty="0" smtClean="0">
                <a:solidFill>
                  <a:schemeClr val="tx1"/>
                </a:solidFill>
                <a:latin typeface="Times New Roman" panose="02020603050405020304" pitchFamily="18" charset="0"/>
                <a:cs typeface="Times New Roman" panose="02020603050405020304" pitchFamily="18" charset="0"/>
              </a:rPr>
              <a:t>	Исключена </a:t>
            </a:r>
            <a:r>
              <a:rPr lang="ru-RU" sz="1400" dirty="0">
                <a:solidFill>
                  <a:schemeClr val="tx1"/>
                </a:solidFill>
                <a:latin typeface="Times New Roman" panose="02020603050405020304" pitchFamily="18" charset="0"/>
                <a:cs typeface="Times New Roman" panose="02020603050405020304" pitchFamily="18" charset="0"/>
              </a:rPr>
              <a:t>необходимость прикладывать согласие основного абонента, в случае подключения к его сетям.</a:t>
            </a:r>
          </a:p>
          <a:p>
            <a:pPr algn="just" fontAlgn="base"/>
            <a:r>
              <a:rPr lang="ru-RU" sz="1400" dirty="0" smtClean="0">
                <a:solidFill>
                  <a:schemeClr val="tx1"/>
                </a:solidFill>
                <a:latin typeface="Times New Roman" panose="02020603050405020304" pitchFamily="18" charset="0"/>
                <a:cs typeface="Times New Roman" panose="02020603050405020304" pitchFamily="18" charset="0"/>
              </a:rPr>
              <a:t>	Исключена </a:t>
            </a:r>
            <a:r>
              <a:rPr lang="ru-RU" sz="1400" dirty="0">
                <a:solidFill>
                  <a:schemeClr val="tx1"/>
                </a:solidFill>
                <a:latin typeface="Times New Roman" panose="02020603050405020304" pitchFamily="18" charset="0"/>
                <a:cs typeface="Times New Roman" panose="02020603050405020304" pitchFamily="18" charset="0"/>
              </a:rPr>
              <a:t>необходимость представлять согласие собственника земельного участка на использование этого участка на период строительства объектов сетей газораспределения, в случае если земельный участок принадлежит заявителю на ином законном основании.</a:t>
            </a:r>
          </a:p>
          <a:p>
            <a:pPr algn="just" fontAlgn="base"/>
            <a:r>
              <a:rPr lang="ru-RU" sz="1400" dirty="0" smtClean="0">
                <a:solidFill>
                  <a:schemeClr val="tx1"/>
                </a:solidFill>
                <a:latin typeface="Times New Roman" panose="02020603050405020304" pitchFamily="18" charset="0"/>
                <a:cs typeface="Times New Roman" panose="02020603050405020304" pitchFamily="18" charset="0"/>
              </a:rPr>
              <a:t>	При </a:t>
            </a:r>
            <a:r>
              <a:rPr lang="ru-RU" sz="1400" dirty="0">
                <a:solidFill>
                  <a:schemeClr val="tx1"/>
                </a:solidFill>
                <a:latin typeface="Times New Roman" panose="02020603050405020304" pitchFamily="18" charset="0"/>
                <a:cs typeface="Times New Roman" panose="02020603050405020304" pitchFamily="18" charset="0"/>
              </a:rPr>
              <a:t>подаче заявки на подключение в рамках </a:t>
            </a:r>
            <a:r>
              <a:rPr lang="ru-RU" sz="1400" dirty="0" err="1">
                <a:solidFill>
                  <a:schemeClr val="tx1"/>
                </a:solidFill>
                <a:latin typeface="Times New Roman" panose="02020603050405020304" pitchFamily="18" charset="0"/>
                <a:cs typeface="Times New Roman" panose="02020603050405020304" pitchFamily="18" charset="0"/>
              </a:rPr>
              <a:t>догазификации</a:t>
            </a:r>
            <a:r>
              <a:rPr lang="ru-RU" sz="1400" dirty="0">
                <a:solidFill>
                  <a:schemeClr val="tx1"/>
                </a:solidFill>
                <a:latin typeface="Times New Roman" panose="02020603050405020304" pitchFamily="18" charset="0"/>
                <a:cs typeface="Times New Roman" panose="02020603050405020304" pitchFamily="18" charset="0"/>
              </a:rPr>
              <a:t> заявитель обязан представить как копию документа, подтверждающего право собственности или иное предусмотренное законом основание на домовладение (объект индивидуального жилищного строительства или части жилого дома блокированной застройки), так и на земельный участок, на котором расположено домовладение заявителя.</a:t>
            </a: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748" y="99291"/>
            <a:ext cx="1749739" cy="707503"/>
          </a:xfrm>
          <a:prstGeom prst="rect">
            <a:avLst/>
          </a:prstGeom>
        </p:spPr>
      </p:pic>
      <p:sp>
        <p:nvSpPr>
          <p:cNvPr id="4" name="Прямоугольник 3"/>
          <p:cNvSpPr/>
          <p:nvPr/>
        </p:nvSpPr>
        <p:spPr>
          <a:xfrm>
            <a:off x="384941" y="162295"/>
            <a:ext cx="8759059" cy="407804"/>
          </a:xfrm>
          <a:prstGeom prst="rect">
            <a:avLst/>
          </a:prstGeom>
          <a:noFill/>
        </p:spPr>
        <p:txBody>
          <a:bodyPr wrap="square" lIns="68580" tIns="34290" rIns="68580" bIns="34290">
            <a:spAutoFit/>
          </a:bodyPr>
          <a:lstStyle/>
          <a:p>
            <a:pPr algn="ctr"/>
            <a:endParaRPr lang="ru-RU" sz="2200" b="1" dirty="0" smtClean="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flipH="1">
            <a:off x="8621487" y="6477681"/>
            <a:ext cx="274320" cy="307777"/>
          </a:xfrm>
          <a:prstGeom prst="rect">
            <a:avLst/>
          </a:prstGeom>
          <a:noFill/>
        </p:spPr>
        <p:txBody>
          <a:bodyPr wrap="square" rtlCol="0">
            <a:spAutoFit/>
          </a:bodyPr>
          <a:lstStyle/>
          <a:p>
            <a:r>
              <a:rPr lang="ru-RU" sz="1400" dirty="0" smtClean="0">
                <a:latin typeface="Times New Roman" panose="02020603050405020304" pitchFamily="18" charset="0"/>
                <a:cs typeface="Times New Roman" panose="02020603050405020304" pitchFamily="18" charset="0"/>
              </a:rPr>
              <a:t>8</a:t>
            </a:r>
            <a:endParaRPr lang="ru-RU" sz="1400" dirty="0">
              <a:latin typeface="Times New Roman" panose="02020603050405020304" pitchFamily="18" charset="0"/>
              <a:cs typeface="Times New Roman" panose="02020603050405020304" pitchFamily="18" charset="0"/>
            </a:endParaRPr>
          </a:p>
        </p:txBody>
      </p:sp>
      <p:sp>
        <p:nvSpPr>
          <p:cNvPr id="9" name="Заголовок 5"/>
          <p:cNvSpPr txBox="1">
            <a:spLocks/>
          </p:cNvSpPr>
          <p:nvPr/>
        </p:nvSpPr>
        <p:spPr>
          <a:xfrm>
            <a:off x="1487411" y="381793"/>
            <a:ext cx="7904782" cy="425001"/>
          </a:xfrm>
          <a:prstGeom prst="rect">
            <a:avLst/>
          </a:prstGeom>
        </p:spPr>
        <p:txBody>
          <a:bodyPr>
            <a:no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ru-RU" sz="1400" b="1" dirty="0">
                <a:solidFill>
                  <a:schemeClr val="tx1"/>
                </a:solidFill>
                <a:latin typeface="Times New Roman" panose="02020603050405020304" pitchFamily="18" charset="0"/>
                <a:cs typeface="Times New Roman" panose="02020603050405020304" pitchFamily="18" charset="0"/>
              </a:rPr>
              <a:t>Определены  мероприятия, при которых не требуется заключение договоров о подключении</a:t>
            </a:r>
          </a:p>
        </p:txBody>
      </p:sp>
    </p:spTree>
    <p:extLst>
      <p:ext uri="{BB962C8B-B14F-4D97-AF65-F5344CB8AC3E}">
        <p14:creationId xmlns:p14="http://schemas.microsoft.com/office/powerpoint/2010/main" val="1371520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0" y="905308"/>
          <a:ext cx="9144000" cy="655463"/>
        </p:xfrm>
        <a:graphic>
          <a:graphicData uri="http://schemas.openxmlformats.org/drawingml/2006/table">
            <a:tbl>
              <a:tblPr firstRow="1" bandRow="1">
                <a:tableStyleId>{5C22544A-7EE6-4342-B048-85BDC9FD1C3A}</a:tableStyleId>
              </a:tblPr>
              <a:tblGrid>
                <a:gridCol w="9144000">
                  <a:extLst>
                    <a:ext uri="{9D8B030D-6E8A-4147-A177-3AD203B41FA5}">
                      <a16:colId xmlns="" xmlns:a16="http://schemas.microsoft.com/office/drawing/2014/main" val="3303425171"/>
                    </a:ext>
                  </a:extLst>
                </a:gridCol>
              </a:tblGrid>
              <a:tr h="655463">
                <a:tc>
                  <a:txBody>
                    <a:bodyPr/>
                    <a:lstStyle/>
                    <a:p>
                      <a:endParaRPr lang="ru-RU" sz="1400" dirty="0"/>
                    </a:p>
                  </a:txBody>
                  <a:tcPr marL="68580" marR="68580" marT="34290" marB="34290">
                    <a:solidFill>
                      <a:schemeClr val="bg1"/>
                    </a:solidFill>
                  </a:tcPr>
                </a:tc>
                <a:extLst>
                  <a:ext uri="{0D108BD9-81ED-4DB2-BD59-A6C34878D82A}">
                    <a16:rowId xmlns="" xmlns:a16="http://schemas.microsoft.com/office/drawing/2014/main" val="3983133962"/>
                  </a:ext>
                </a:extLst>
              </a:tr>
            </a:tbl>
          </a:graphicData>
        </a:graphic>
      </p:graphicFrame>
      <p:sp>
        <p:nvSpPr>
          <p:cNvPr id="4" name="Прямоугольник 3"/>
          <p:cNvSpPr/>
          <p:nvPr/>
        </p:nvSpPr>
        <p:spPr>
          <a:xfrm>
            <a:off x="21284" y="2858835"/>
            <a:ext cx="9144000" cy="438582"/>
          </a:xfrm>
          <a:prstGeom prst="rect">
            <a:avLst/>
          </a:prstGeom>
          <a:noFill/>
        </p:spPr>
        <p:txBody>
          <a:bodyPr wrap="square" lIns="68580" tIns="34290" rIns="68580" bIns="34290">
            <a:spAutoFit/>
          </a:bodyPr>
          <a:lstStyle/>
          <a:p>
            <a:pPr algn="ctr"/>
            <a:r>
              <a:rPr lang="ru-RU" sz="2400" b="1" dirty="0">
                <a:solidFill>
                  <a:schemeClr val="accent5">
                    <a:lumMod val="50000"/>
                  </a:schemeClr>
                </a:solidFill>
                <a:latin typeface="Times New Roman" panose="02020603050405020304" pitchFamily="18" charset="0"/>
                <a:cs typeface="Times New Roman" panose="02020603050405020304" pitchFamily="18" charset="0"/>
              </a:rPr>
              <a:t>Спасибо за внимание!</a:t>
            </a:r>
          </a:p>
        </p:txBody>
      </p:sp>
      <p:cxnSp>
        <p:nvCxnSpPr>
          <p:cNvPr id="17" name="Прямая соединительная линия 16"/>
          <p:cNvCxnSpPr/>
          <p:nvPr/>
        </p:nvCxnSpPr>
        <p:spPr>
          <a:xfrm>
            <a:off x="1" y="1257055"/>
            <a:ext cx="9165283" cy="1"/>
          </a:xfrm>
          <a:prstGeom prst="line">
            <a:avLst/>
          </a:prstGeom>
        </p:spPr>
        <p:style>
          <a:lnRef idx="3">
            <a:schemeClr val="accent2"/>
          </a:lnRef>
          <a:fillRef idx="0">
            <a:schemeClr val="accent2"/>
          </a:fillRef>
          <a:effectRef idx="2">
            <a:schemeClr val="accent2"/>
          </a:effectRef>
          <a:fontRef idx="minor">
            <a:schemeClr val="tx1"/>
          </a:fontRef>
        </p:style>
      </p:cxnSp>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664" y="102414"/>
            <a:ext cx="1749739" cy="707503"/>
          </a:xfrm>
          <a:prstGeom prst="rect">
            <a:avLst/>
          </a:prstGeom>
        </p:spPr>
      </p:pic>
    </p:spTree>
    <p:extLst>
      <p:ext uri="{BB962C8B-B14F-4D97-AF65-F5344CB8AC3E}">
        <p14:creationId xmlns:p14="http://schemas.microsoft.com/office/powerpoint/2010/main" val="1174882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Посылка">
  <a:themeElements>
    <a:clrScheme name="Посылка">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Посылка">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осылка">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2417</TotalTime>
  <Words>889</Words>
  <Application>Microsoft Office PowerPoint</Application>
  <PresentationFormat>Экран (4:3)</PresentationFormat>
  <Paragraphs>92</Paragraphs>
  <Slides>9</Slides>
  <Notes>7</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9</vt:i4>
      </vt:variant>
    </vt:vector>
  </HeadingPairs>
  <TitlesOfParts>
    <vt:vector size="18" baseType="lpstr">
      <vt:lpstr>Arial</vt:lpstr>
      <vt:lpstr>Arial Narrow</vt:lpstr>
      <vt:lpstr>Calibri</vt:lpstr>
      <vt:lpstr>Corbel</vt:lpstr>
      <vt:lpstr>Gill Sans MT</vt:lpstr>
      <vt:lpstr>Mistral</vt:lpstr>
      <vt:lpstr>Times New Roman</vt:lpstr>
      <vt:lpstr>Посылка</vt:lpstr>
      <vt:lpstr>CorelDRAW</vt:lpstr>
      <vt:lpstr>Правила подключения газоиспользующего оборудования и объектов капитального строительства к сетям газораспределения  (в редакции Правил № 1547) Юридические аспекты и Нововведения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Выполнение гидравлических расчетов</dc:title>
  <dc:creator>Егорова Евгения Игоревна</dc:creator>
  <cp:lastModifiedBy>Петухов Николай Афанасьевич</cp:lastModifiedBy>
  <cp:revision>192</cp:revision>
  <cp:lastPrinted>2021-08-25T00:53:13Z</cp:lastPrinted>
  <dcterms:created xsi:type="dcterms:W3CDTF">2021-03-16T00:30:01Z</dcterms:created>
  <dcterms:modified xsi:type="dcterms:W3CDTF">2021-11-24T06:49:36Z</dcterms:modified>
</cp:coreProperties>
</file>