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66" r:id="rId6"/>
    <p:sldId id="267" r:id="rId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8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7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7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7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6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4858-66CF-4154-A5E7-5C18B71DC73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64E7-2902-44C3-95DF-9E4D132E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k.yakutskenergo.ru/connec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9867" y="4252316"/>
            <a:ext cx="531159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присоединение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электрическим сетям </a:t>
            </a:r>
          </a:p>
          <a:p>
            <a:pPr algn="ctr"/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</a:t>
            </a:r>
          </a:p>
          <a:p>
            <a:pPr algn="ctr"/>
            <a:endParaRPr lang="ru-RU" sz="1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66" y="0"/>
            <a:ext cx="12230390" cy="4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717" y="2012"/>
            <a:ext cx="792809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ТЕХНОЛОГИЧЕСКОГО ПРИСОЕДИНЕНИЯ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21" y="666750"/>
            <a:ext cx="11511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присоединение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комплексная услуга, оказываемая сетевыми организациями юридическим и физическим лицам в целях создания возможности для потребления (выдачи) электрической мощности и предусматривающая фактическое присоединение энергетических установок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устройств) заявителей к объектам сетевого хозяйства.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присоединение необходимо юридическим и физическим лицам, желающим получить возможность электроснабжения вновь построенных объектов. К ним относятся все сооружения, не обеспеченные электроэнергией.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по технологическому присоединению также оказывается потребителям, нуждающимся в увеличении потребляемой мощности на объектах, уже подключенных к электрической сети, а также в случае необходимости изменения категории надежности электроснабжения.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163" y="2988518"/>
            <a:ext cx="3873500" cy="55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163" y="2183581"/>
            <a:ext cx="436403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163" y="2146593"/>
            <a:ext cx="4795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технологического присоединения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937" y="2962596"/>
            <a:ext cx="4521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в сетевую организацию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563" y="3763218"/>
            <a:ext cx="3873500" cy="55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7937" y="3699424"/>
            <a:ext cx="4521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 с сетевой организацией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074863" y="3557206"/>
            <a:ext cx="134937" cy="18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87563" y="4331906"/>
            <a:ext cx="134937" cy="18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563" y="4550618"/>
            <a:ext cx="3873500" cy="55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7937" y="4486824"/>
            <a:ext cx="45210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обязательств</a:t>
            </a:r>
            <a:r>
              <a:rPr lang="ru-RU" sz="1400" b="1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договору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087563" y="5119306"/>
            <a:ext cx="134937" cy="18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263" y="5338018"/>
            <a:ext cx="3873500" cy="55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58737" y="5198024"/>
            <a:ext cx="45210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актов по технологическому присоединению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2363" y="2183581"/>
            <a:ext cx="436403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03364" y="2146593"/>
            <a:ext cx="37620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правовые</a:t>
            </a:r>
            <a:r>
              <a:rPr lang="ru-RU" sz="1400" b="1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акты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6764" y="2848817"/>
            <a:ext cx="725061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26.03.2003 №35-Ф3 «Об электроэнергетике»;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присоединения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потребителей электрической энергии, объектов по производству электрической энергии, а также объектов электросетевого хозяйства, принадлежащих сетевым организациям и иным лицам, к электрическим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 (утвержденными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27 декабря 2004 г. N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861) (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Правил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ценообразования в области регулируемых цен (тарифов) в электроэнергетике утвержденными Постановлением Правительства Российской Федерации от 29 декабря 2011 г. N 1178).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определению размера платы за технологическое присоединение к электрическим сетям (Утверждены Приказом ФАС России от 29 .08.2017г.  №1135/17)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Государственного комитета по ценовой политике РС(Я) об установлении платы за технологическое присоединение заявителей к электрическим сетям на территории РС(Я).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6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54" y="692497"/>
            <a:ext cx="6777348" cy="6023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6185" y="0"/>
            <a:ext cx="118281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«Якутскэнерго» в разделе частным лица и юридическим лицам/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техприсоединение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сетям электроснабжения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lk.yakutskenergo.ru/connection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можно узнать подробную информацию о процедуре подключения: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910" y="-12956"/>
            <a:ext cx="1128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НЮАНСЫ ТЕХНОЛОГИЧЕСКОГО ПРИСОЕДИНЕНИЯ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1.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максимальной мощности объекта присоединения.  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корректно определяется размер необходимой максимальной мощности на объект присоединения. После заключения договора заявитель просит увеличить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максимальную мощность.  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Отмечаем: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наибольшая величина мощности, определенная к одномоментному использованию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энергопринимающими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устройствами.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оформления заявки на технологическое присоединения необходимо определить состав и количество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с учетом их одномоментной работы.  На сайте Общества можно воспользоваться Калькулятором расчета максимальной мощности (</a:t>
            </a:r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lk.yakutskenergo.ru/connection/power_calc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9" y="2518263"/>
            <a:ext cx="6075829" cy="39880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910" y="2780354"/>
            <a:ext cx="41642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Обществом  был проведен анализ (период 2018-2020гг) который показал,  что присоединение новых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потребителей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повлекло сопоставимого роста электропотребления. Потребление максимальной мощности в полном объеме заявителями не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Искусственное завышение заявителями максимальной мощности вновь присоединяемых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устройств привело к увеличению расходов Общества, связанных с электросетевым строительством.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910" y="-12956"/>
            <a:ext cx="1128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НЮАНСЫ ТЕХНОЛОГИЧЕСКОГО ПРИСОЕДИНЕНИЯ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заявителя. 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количество Заявок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физических лиц на технологическое присоединение объектов: магазины, павильоны и так далее. Порядок технологического присоединение ЭПУ физических лиц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порядка технологического присоединения юридических лиц и индивидуальных предпринимателей. 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заключения договора заявитель обращается с просьбой внести изменения в заключенный договор.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0392" y="1741370"/>
            <a:ext cx="8044962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1B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отличия технологического присоединения </a:t>
            </a:r>
            <a:r>
              <a:rPr lang="ru-RU" sz="1400" dirty="0" err="1">
                <a:solidFill>
                  <a:srgbClr val="001B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энергопринимающие</a:t>
            </a:r>
            <a:r>
              <a:rPr lang="ru-RU" sz="1400" dirty="0">
                <a:solidFill>
                  <a:srgbClr val="001B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устройства (до 150 кВт) используются для предпринимательской </a:t>
            </a:r>
            <a:r>
              <a:rPr lang="ru-RU" sz="1400" dirty="0" smtClean="0">
                <a:solidFill>
                  <a:srgbClr val="001B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которые влияют на сроки подключения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61862"/>
              </p:ext>
            </p:extLst>
          </p:nvPr>
        </p:nvGraphicFramePr>
        <p:xfrm>
          <a:off x="1538653" y="2283378"/>
          <a:ext cx="8370279" cy="3887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093">
                  <a:extLst>
                    <a:ext uri="{9D8B030D-6E8A-4147-A177-3AD203B41FA5}">
                      <a16:colId xmlns:a16="http://schemas.microsoft.com/office/drawing/2014/main" val="1897905527"/>
                    </a:ext>
                  </a:extLst>
                </a:gridCol>
                <a:gridCol w="2790093">
                  <a:extLst>
                    <a:ext uri="{9D8B030D-6E8A-4147-A177-3AD203B41FA5}">
                      <a16:colId xmlns:a16="http://schemas.microsoft.com/office/drawing/2014/main" val="476470851"/>
                    </a:ext>
                  </a:extLst>
                </a:gridCol>
                <a:gridCol w="2790093">
                  <a:extLst>
                    <a:ext uri="{9D8B030D-6E8A-4147-A177-3AD203B41FA5}">
                      <a16:colId xmlns:a16="http://schemas.microsoft.com/office/drawing/2014/main" val="2600107282"/>
                    </a:ext>
                  </a:extLst>
                </a:gridCol>
              </a:tblGrid>
              <a:tr h="48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Физическое лицо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Юридическое лицо/индивидуальный предприниматель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anchor="ctr"/>
                </a:tc>
                <a:extLst>
                  <a:ext uri="{0D108BD9-81ED-4DB2-BD59-A6C34878D82A}">
                    <a16:rowId xmlns:a16="http://schemas.microsoft.com/office/drawing/2014/main" val="2445362637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 отработки заявки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</a:t>
                      </a:r>
                      <a:r>
                        <a:rPr lang="ru-RU" sz="1100" dirty="0">
                          <a:effectLst/>
                        </a:rPr>
                        <a:t> рабочих дней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рабочих дней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4055745949"/>
                  </a:ext>
                </a:extLst>
              </a:tr>
              <a:tr h="803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Условия заключения договора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Договор считается заключённым с момента поступления подписанного заявителем экземпляра договора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Договор считается заключенным с даты оплаты заявителем счета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(отсутствует необходимость подписывать договор со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baseline="0" smtClean="0">
                          <a:effectLst/>
                        </a:rPr>
                        <a:t>стороны Заявителя</a:t>
                      </a:r>
                      <a:r>
                        <a:rPr lang="ru-RU" sz="1000" smtClean="0">
                          <a:effectLst/>
                        </a:rPr>
                        <a:t>)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2772255594"/>
                  </a:ext>
                </a:extLst>
              </a:tr>
              <a:tr h="48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 оказания услуги  (постоянная схема присоединения)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либо 12 месяцев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 рабочих дней</a:t>
                      </a:r>
                      <a:r>
                        <a:rPr lang="ru-RU" sz="1100" dirty="0">
                          <a:effectLst/>
                        </a:rPr>
                        <a:t>, 4 – 6 - 12 месяцев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560025857"/>
                  </a:ext>
                </a:extLst>
              </a:tr>
              <a:tr h="9643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Разрешений на допуск в эксплуатацию </a:t>
                      </a:r>
                      <a:r>
                        <a:rPr lang="ru-RU" sz="1100" dirty="0" err="1">
                          <a:effectLst/>
                        </a:rPr>
                        <a:t>энергопринимающих</a:t>
                      </a:r>
                      <a:r>
                        <a:rPr lang="ru-RU" sz="1100" dirty="0">
                          <a:effectLst/>
                        </a:rPr>
                        <a:t> установок потребителей электрической энергии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b="1" dirty="0" err="1">
                          <a:solidFill>
                            <a:schemeClr val="tx2"/>
                          </a:solidFill>
                          <a:effectLst/>
                        </a:rPr>
                        <a:t>Ростехнадзор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Требуется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уведомления о готовности на ввод в эксплуатацию объектов (с учетом соблюдения п. 18.1-18.4 Правил)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031388290"/>
                  </a:ext>
                </a:extLst>
              </a:tr>
              <a:tr h="9643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Договорная неустойка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 размере платы 550 рублей – 5% от общей суммы договора, при размере платы свыше 550 рублей – 0,25% от общей суммы договора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отсутствует (по договорам заключенные после 01.07.2020г.)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426258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4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910" y="-12956"/>
            <a:ext cx="1128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НЮАНСЫ ТЕХНОЛОГИЧЕСКОГО ПРИСОЕДИНЕНИЯ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заявки на технологическое присоединение.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присоединения при соблюдении определенных условий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составлять(п. 16 б) Правил):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дней, 30 рабочих дней, 4 месяцев, 6 месяцев,  12 месяцев. Учитывая установленные технологического присоединения  Заявителю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заблаговременно заключать договора технологического присоединения с учетом плана ввода объекта 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618" y="1567338"/>
            <a:ext cx="115908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присоединение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нежилых помещений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многоквартирных домах.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отдельных случаях у заявителей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подключения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нежилых помещений Разногласие УК или с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ТСЖ с собственниками нежилых помещений затягивает вопрос технологического присоединения.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помещения (лицо имеющее иное законное право на помещение);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присоединения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согласие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управление многоквартирным домом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наличии у такой организации соответствующих полномочий либо при ее отсутствии или отсутствии у нее полномочий согласие общего собрания владельцев жилых помещений многоквартирного дома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присоединения нежилого помещения отдельными линиями от вводного устройства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(вводно-распределительного устройства, главного распределительного щита), установленного на вводе питающей линии сетевой организации в соответствующее здание или его обособленную часть (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для соответствующего нежилого помещения проектом на многоквартирный дом не предусмотрено индивидуальное вводно-распределительное устройство с непосредственным присоединением к питающей линии сетевой организации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Граница участка заявителя: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 балансовой принадлежности между сетевой организацией и многоквартирным домом (по акту РБП, если есть);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 многоквартирного дома (если отсутствует акт РБП).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75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898</Words>
  <Application>Microsoft Office PowerPoint</Application>
  <PresentationFormat>Широкоэкранный</PresentationFormat>
  <Paragraphs>77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АК "Якутскэнерго"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Боков И.А.</dc:creator>
  <cp:lastModifiedBy>Боков Игорь Александрович</cp:lastModifiedBy>
  <cp:revision>89</cp:revision>
  <cp:lastPrinted>2021-11-23T03:08:48Z</cp:lastPrinted>
  <dcterms:created xsi:type="dcterms:W3CDTF">2017-11-07T09:17:15Z</dcterms:created>
  <dcterms:modified xsi:type="dcterms:W3CDTF">2021-11-23T06:38:49Z</dcterms:modified>
</cp:coreProperties>
</file>