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2" r:id="rId1"/>
  </p:sldMasterIdLst>
  <p:notesMasterIdLst>
    <p:notesMasterId r:id="rId8"/>
  </p:notesMasterIdLst>
  <p:handoutMasterIdLst>
    <p:handoutMasterId r:id="rId9"/>
  </p:handoutMasterIdLst>
  <p:sldIdLst>
    <p:sldId id="327" r:id="rId2"/>
    <p:sldId id="330" r:id="rId3"/>
    <p:sldId id="289" r:id="rId4"/>
    <p:sldId id="328" r:id="rId5"/>
    <p:sldId id="272" r:id="rId6"/>
    <p:sldId id="267" r:id="rId7"/>
  </p:sldIdLst>
  <p:sldSz cx="13444538" cy="7562850"/>
  <p:notesSz cx="6797675" cy="9928225"/>
  <p:defaultTextStyle>
    <a:defPPr>
      <a:defRPr lang="ru-R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491" userDrawn="1">
          <p15:clr>
            <a:srgbClr val="A4A3A4"/>
          </p15:clr>
        </p15:guide>
        <p15:guide id="2" orient="horz" pos="2427" userDrawn="1">
          <p15:clr>
            <a:srgbClr val="A4A3A4"/>
          </p15:clr>
        </p15:guide>
        <p15:guide id="3" orient="horz" pos="4083" userDrawn="1">
          <p15:clr>
            <a:srgbClr val="A4A3A4"/>
          </p15:clr>
        </p15:guide>
        <p15:guide id="4" orient="horz" pos="919">
          <p15:clr>
            <a:srgbClr val="A4A3A4"/>
          </p15:clr>
        </p15:guide>
        <p15:guide id="5" pos="334" userDrawn="1">
          <p15:clr>
            <a:srgbClr val="A4A3A4"/>
          </p15:clr>
        </p15:guide>
        <p15:guide id="6" pos="8135">
          <p15:clr>
            <a:srgbClr val="A4A3A4"/>
          </p15:clr>
        </p15:guide>
        <p15:guide id="7" pos="4212" userDrawn="1">
          <p15:clr>
            <a:srgbClr val="A4A3A4"/>
          </p15:clr>
        </p15:guide>
        <p15:guide id="8" pos="3917" userDrawn="1">
          <p15:clr>
            <a:srgbClr val="A4A3A4"/>
          </p15:clr>
        </p15:guide>
        <p15:guide id="9" pos="4507" userDrawn="1">
          <p15:clr>
            <a:srgbClr val="A4A3A4"/>
          </p15:clr>
        </p15:guide>
        <p15:guide id="10" pos="2760" userDrawn="1">
          <p15:clr>
            <a:srgbClr val="A4A3A4"/>
          </p15:clr>
        </p15:guide>
        <p15:guide id="11" pos="3054">
          <p15:clr>
            <a:srgbClr val="A4A3A4"/>
          </p15:clr>
        </p15:guide>
        <p15:guide id="12" pos="5414" userDrawn="1">
          <p15:clr>
            <a:srgbClr val="A4A3A4"/>
          </p15:clr>
        </p15:guide>
        <p15:guide id="13" pos="5731" userDrawn="1">
          <p15:clr>
            <a:srgbClr val="A4A3A4"/>
          </p15:clr>
        </p15:guide>
        <p15:guide id="14" orient="horz" pos="36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ев Владимир Валерьевич" initials="АВВ" lastIdx="8" clrIdx="0">
    <p:extLst>
      <p:ext uri="{19B8F6BF-5375-455C-9EA6-DF929625EA0E}">
        <p15:presenceInfo xmlns:p15="http://schemas.microsoft.com/office/powerpoint/2012/main" userId="S-1-5-21-70055488-3560693670-3398591108-40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AEF"/>
    <a:srgbClr val="070004"/>
    <a:srgbClr val="E66A25"/>
    <a:srgbClr val="0066AF"/>
    <a:srgbClr val="0063AF"/>
    <a:srgbClr val="E66E40"/>
    <a:srgbClr val="386EA9"/>
    <a:srgbClr val="CB6E46"/>
    <a:srgbClr val="E46E40"/>
    <a:srgbClr val="E66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6395" autoAdjust="0"/>
  </p:normalViewPr>
  <p:slideViewPr>
    <p:cSldViewPr snapToGrid="0" snapToObjects="1" showGuides="1">
      <p:cViewPr>
        <p:scale>
          <a:sx n="100" d="100"/>
          <a:sy n="100" d="100"/>
        </p:scale>
        <p:origin x="552" y="108"/>
      </p:cViewPr>
      <p:guideLst>
        <p:guide orient="horz" pos="4491"/>
        <p:guide orient="horz" pos="2427"/>
        <p:guide orient="horz" pos="4083"/>
        <p:guide orient="horz" pos="919"/>
        <p:guide pos="334"/>
        <p:guide pos="8135"/>
        <p:guide pos="4212"/>
        <p:guide pos="3917"/>
        <p:guide pos="4507"/>
        <p:guide pos="2760"/>
        <p:guide pos="3054"/>
        <p:guide pos="5414"/>
        <p:guide pos="5731"/>
        <p:guide orient="horz" pos="369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7AF22E80-7122-5A4D-9103-B850B67AD508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84D1881-EC07-4B46-A6BA-03740A2B6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620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C6C9510-26D5-4DA0-98E3-67D1F484A390}" type="datetimeFigureOut">
              <a:rPr lang="ru-RU" altLang="ru-RU"/>
              <a:pPr>
                <a:defRPr/>
              </a:pPr>
              <a:t>22.11.2021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86C7407-9FFA-4C31-8998-FC99F6FC0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7906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C7407-9FFA-4C31-8998-FC99F6FC0235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8838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C7407-9FFA-4C31-8998-FC99F6FC0235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8322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C7407-9FFA-4C31-8998-FC99F6FC0235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0295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C7407-9FFA-4C31-8998-FC99F6FC0235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50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81799"/>
            <a:ext cx="13444537" cy="6572250"/>
          </a:xfrm>
          <a:prstGeom prst="rect">
            <a:avLst/>
          </a:prstGeom>
        </p:spPr>
      </p:pic>
      <p:pic>
        <p:nvPicPr>
          <p:cNvPr id="11" name="Изображение 1" descr="PlashkaBig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1681163"/>
            <a:ext cx="67675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 userDrawn="1"/>
        </p:nvSpPr>
        <p:spPr>
          <a:xfrm>
            <a:off x="6672263" y="4545594"/>
            <a:ext cx="6772275" cy="1348793"/>
          </a:xfrm>
          <a:prstGeom prst="rect">
            <a:avLst/>
          </a:prstGeom>
          <a:solidFill>
            <a:srgbClr val="E66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6670676" y="1681163"/>
            <a:ext cx="96839" cy="4210048"/>
          </a:xfrm>
          <a:prstGeom prst="rect">
            <a:avLst/>
          </a:prstGeom>
          <a:solidFill>
            <a:srgbClr val="E66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1"/>
          <a:stretch/>
        </p:blipFill>
        <p:spPr>
          <a:xfrm>
            <a:off x="0" y="6044183"/>
            <a:ext cx="13444537" cy="15278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5187" y="1905948"/>
            <a:ext cx="5699126" cy="1620838"/>
          </a:xfrm>
        </p:spPr>
        <p:txBody>
          <a:bodyPr anchor="t" anchorCtr="0"/>
          <a:lstStyle>
            <a:lvl1pPr algn="l"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215187" y="3624333"/>
            <a:ext cx="5699126" cy="756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Должность</a:t>
            </a:r>
          </a:p>
          <a:p>
            <a:r>
              <a:rPr lang="ru-RU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601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938C-12F7-448E-8725-A81F0DF86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2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0" y="0"/>
            <a:ext cx="13444538" cy="7562850"/>
            <a:chOff x="0" y="0"/>
            <a:chExt cx="13444538" cy="7562850"/>
          </a:xfrm>
        </p:grpSpPr>
        <p:sp>
          <p:nvSpPr>
            <p:cNvPr id="2" name="Прямоугольник 1"/>
            <p:cNvSpPr/>
            <p:nvPr userDrawn="1"/>
          </p:nvSpPr>
          <p:spPr>
            <a:xfrm>
              <a:off x="0" y="0"/>
              <a:ext cx="13444538" cy="1562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"/>
            <p:cNvGrpSpPr/>
            <p:nvPr userDrawn="1"/>
          </p:nvGrpSpPr>
          <p:grpSpPr>
            <a:xfrm>
              <a:off x="0" y="263525"/>
              <a:ext cx="13444537" cy="7299325"/>
              <a:chOff x="0" y="263525"/>
              <a:chExt cx="13444537" cy="7299325"/>
            </a:xfrm>
          </p:grpSpPr>
          <p:pic>
            <p:nvPicPr>
              <p:cNvPr id="15" name="Рисунок 14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04689"/>
                <a:ext cx="13444537" cy="3058161"/>
              </a:xfrm>
              <a:prstGeom prst="rect">
                <a:avLst/>
              </a:prstGeom>
            </p:spPr>
          </p:pic>
          <p:pic>
            <p:nvPicPr>
              <p:cNvPr id="13" name="Изображение 2" descr="Logo1.png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438" y="263525"/>
                <a:ext cx="1727200" cy="569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938C-12F7-448E-8725-A81F0DF86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607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938C-12F7-448E-8725-A81F0DF866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7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" y="6772231"/>
            <a:ext cx="13444538" cy="790619"/>
          </a:xfrm>
          <a:prstGeom prst="rect">
            <a:avLst/>
          </a:prstGeom>
        </p:spPr>
      </p:pic>
      <p:grpSp>
        <p:nvGrpSpPr>
          <p:cNvPr id="4" name="Группа 3"/>
          <p:cNvGrpSpPr/>
          <p:nvPr userDrawn="1"/>
        </p:nvGrpSpPr>
        <p:grpSpPr>
          <a:xfrm>
            <a:off x="0" y="0"/>
            <a:ext cx="13444538" cy="950913"/>
            <a:chOff x="0" y="0"/>
            <a:chExt cx="13444538" cy="950913"/>
          </a:xfrm>
        </p:grpSpPr>
        <p:pic>
          <p:nvPicPr>
            <p:cNvPr id="7" name="Изображение 3" descr="Plashka4 копия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055"/>
            <a:stretch>
              <a:fillRect/>
            </a:stretch>
          </p:blipFill>
          <p:spPr bwMode="auto">
            <a:xfrm>
              <a:off x="0" y="17463"/>
              <a:ext cx="13444538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Изображение 1" descr="Plashka_Top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269"/>
            <a:stretch>
              <a:fillRect/>
            </a:stretch>
          </p:blipFill>
          <p:spPr bwMode="auto">
            <a:xfrm>
              <a:off x="0" y="0"/>
              <a:ext cx="13444538" cy="90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Изображение 2" descr="Logo1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38" y="263525"/>
              <a:ext cx="1727200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6841" y="1"/>
            <a:ext cx="7987471" cy="8334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01" y="7127081"/>
            <a:ext cx="430686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2C938C-12F7-448E-8725-A81F0DF866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10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2" r:id="rId3"/>
    <p:sldLayoutId id="214748370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36A4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2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864943"/>
            <a:ext cx="11963400" cy="633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2F30B"/>
                    </a:gs>
                    <a:gs pos="100000">
                      <a:srgbClr val="0000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665739" y="336264"/>
            <a:ext cx="7140661" cy="77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4411">
              <a:solidFill>
                <a:prstClr val="white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Futura Condensed" pitchFamily="34" charset="0"/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6386156" y="336262"/>
            <a:ext cx="5125730" cy="92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endParaRPr lang="ru-RU" altLang="ru-RU" sz="1764">
              <a:solidFill>
                <a:srgbClr val="505150"/>
              </a:solidFill>
              <a:latin typeface="Arial" panose="020B0604020202020204" pitchFamily="34" charset="0"/>
            </a:endParaRPr>
          </a:p>
        </p:txBody>
      </p:sp>
      <p:sp>
        <p:nvSpPr>
          <p:cNvPr id="2053" name="Text Box 2075"/>
          <p:cNvSpPr txBox="1">
            <a:spLocks noChangeArrowheads="1"/>
          </p:cNvSpPr>
          <p:nvPr/>
        </p:nvSpPr>
        <p:spPr bwMode="auto">
          <a:xfrm>
            <a:off x="4369475" y="168206"/>
            <a:ext cx="6638240" cy="32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2F30B"/>
                    </a:gs>
                    <a:gs pos="100000">
                      <a:srgbClr val="0000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endParaRPr lang="ru-RU" altLang="ru-RU" sz="1544">
              <a:solidFill>
                <a:srgbClr val="505150"/>
              </a:solidFill>
            </a:endParaRPr>
          </a:p>
        </p:txBody>
      </p:sp>
      <p:sp>
        <p:nvSpPr>
          <p:cNvPr id="2054" name="Text Box 2076"/>
          <p:cNvSpPr txBox="1">
            <a:spLocks noChangeArrowheads="1"/>
          </p:cNvSpPr>
          <p:nvPr/>
        </p:nvSpPr>
        <p:spPr bwMode="auto">
          <a:xfrm>
            <a:off x="2086968" y="103254"/>
            <a:ext cx="10083403" cy="646331"/>
          </a:xfrm>
          <a:prstGeom prst="rect">
            <a:avLst/>
          </a:prstGeom>
          <a:extLst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eaLnBrk="1" latinLnBrk="0" hangingPunct="1">
              <a:lnSpc>
                <a:spcPct val="90000"/>
              </a:lnSpc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Технологическое присоединение объектов заявителей к сетям тепло-водоснабжения ПАО «Якутскэнерго»</a:t>
            </a:r>
            <a:endParaRPr lang="ru-RU" altLang="ru-RU" dirty="0"/>
          </a:p>
        </p:txBody>
      </p:sp>
      <p:sp>
        <p:nvSpPr>
          <p:cNvPr id="2055" name="Text Box 2077"/>
          <p:cNvSpPr txBox="1">
            <a:spLocks noChangeArrowheads="1"/>
          </p:cNvSpPr>
          <p:nvPr/>
        </p:nvSpPr>
        <p:spPr bwMode="auto">
          <a:xfrm>
            <a:off x="4267942" y="516574"/>
            <a:ext cx="1025846" cy="32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2F30B"/>
                    </a:gs>
                    <a:gs pos="100000">
                      <a:srgbClr val="0000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endParaRPr lang="ru-RU" altLang="ru-RU" sz="1544">
              <a:solidFill>
                <a:srgbClr val="505150"/>
              </a:solidFill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1680569" y="6854924"/>
            <a:ext cx="10084872" cy="707777"/>
          </a:xfrm>
          <a:prstGeom prst="rect">
            <a:avLst/>
          </a:prstGeom>
          <a:solidFill>
            <a:srgbClr val="0C377B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9183" tIns="34796" rIns="139183" bIns="104387" numCol="1" anchor="t" anchorCtr="0" compatLnSpc="1">
            <a:prstTxWarp prst="textNoShape">
              <a:avLst/>
            </a:prstTxWarp>
          </a:bodyPr>
          <a:lstStyle>
            <a:lvl1pPr marL="0" indent="0" algn="l" defTabSz="371464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Arial"/>
              </a:defRPr>
            </a:lvl1pPr>
            <a:lvl2pPr marL="400736" indent="0" algn="l" defTabSz="371464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801472" indent="0" algn="l" defTabSz="371464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1202207" indent="0" algn="l" defTabSz="371464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1602943" indent="0" algn="l" defTabSz="371464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043050" indent="-185732" algn="l" defTabSz="371464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13" indent="-185732" algn="l" defTabSz="371464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5977" indent="-185732" algn="l" defTabSz="371464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440" indent="-185732" algn="l" defTabSz="371464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754"/>
              </a:spcAft>
            </a:pPr>
            <a:r>
              <a:rPr lang="ru-RU" altLang="ru-RU" sz="1544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544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ОТПкТС ЯТЭЦ Ширшиков Д.Л.</a:t>
            </a:r>
            <a:endParaRPr lang="ru-RU" altLang="ru-RU" sz="1544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2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5791" y="1"/>
            <a:ext cx="7328522" cy="833438"/>
          </a:xfrm>
        </p:spPr>
        <p:txBody>
          <a:bodyPr/>
          <a:lstStyle/>
          <a:p>
            <a:pPr algn="l"/>
            <a:r>
              <a:rPr lang="ru-RU" b="1" dirty="0" smtClean="0"/>
              <a:t>Заявка на технологическое присоединение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938C-12F7-448E-8725-A81F0DF86669}" type="slidenum">
              <a:rPr lang="ru-RU" smtClean="0"/>
              <a:t>2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9" y="1052513"/>
            <a:ext cx="4036219" cy="5610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890" y="1051915"/>
            <a:ext cx="4387367" cy="56107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7184" y="1052513"/>
            <a:ext cx="4032489" cy="5610797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156257" y="6749037"/>
            <a:ext cx="13106632" cy="2917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r>
              <a:rPr lang="ru-RU" sz="1200" b="1" i="1" dirty="0" smtClean="0">
                <a:solidFill>
                  <a:srgbClr val="080808"/>
                </a:solidFill>
                <a:latin typeface="Calibri" panose="020F0502020204030204" pitchFamily="34" charset="0"/>
              </a:rPr>
              <a:t>Ссылка на сайт ПАО «Якутскэнерго» - </a:t>
            </a:r>
            <a:r>
              <a:rPr lang="en-US" sz="1200" b="1" i="1" dirty="0">
                <a:solidFill>
                  <a:srgbClr val="080808"/>
                </a:solidFill>
                <a:latin typeface="Calibri" panose="020F0502020204030204" pitchFamily="34" charset="0"/>
              </a:rPr>
              <a:t>https://yakutskenergo.ru/Urid_lic/techn-connection-heatsupply/</a:t>
            </a:r>
            <a:endParaRPr lang="ru-RU" sz="1200" b="1" i="1" dirty="0">
              <a:solidFill>
                <a:srgbClr val="08080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5791" y="1"/>
            <a:ext cx="7328522" cy="833438"/>
          </a:xfrm>
        </p:spPr>
        <p:txBody>
          <a:bodyPr/>
          <a:lstStyle/>
          <a:p>
            <a:pPr algn="l"/>
            <a:r>
              <a:rPr lang="ru-RU" b="1" dirty="0" smtClean="0"/>
              <a:t>Подача заявки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938C-12F7-448E-8725-A81F0DF86669}" type="slidenum">
              <a:rPr lang="ru-RU" smtClean="0"/>
              <a:t>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399" y="926305"/>
            <a:ext cx="11023601" cy="62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5791" y="1"/>
            <a:ext cx="7328522" cy="833438"/>
          </a:xfrm>
        </p:spPr>
        <p:txBody>
          <a:bodyPr/>
          <a:lstStyle/>
          <a:p>
            <a:pPr algn="l"/>
            <a:r>
              <a:rPr lang="ru-RU" b="1" dirty="0" smtClean="0"/>
              <a:t>Подача заявки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938C-12F7-448E-8725-A81F0DF86669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327" y="882614"/>
            <a:ext cx="11101274" cy="624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3750" y="50626"/>
            <a:ext cx="10041015" cy="833438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необходимые для заключения договора технологического присоединения</a:t>
            </a:r>
            <a:endParaRPr lang="ru-RU" sz="1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938C-12F7-448E-8725-A81F0DF86669}" type="slidenum">
              <a:rPr lang="ru-RU" smtClean="0"/>
              <a:t>5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1443" y="884064"/>
            <a:ext cx="13003235" cy="61075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200" dirty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1. Для </a:t>
            </a:r>
            <a:r>
              <a:rPr lang="ru-RU" sz="1200" dirty="0">
                <a:solidFill>
                  <a:schemeClr val="tx1"/>
                </a:solidFill>
              </a:rPr>
              <a:t>заключения договора о подключении заявитель направляет на бумажном носителе или в электронной форме в адрес исполнителя заявку на подключение к системе теплоснабжения, которая содержит следующие сведения:</a:t>
            </a:r>
          </a:p>
          <a:p>
            <a:r>
              <a:rPr lang="ru-RU" sz="1200" dirty="0">
                <a:solidFill>
                  <a:schemeClr val="tx1"/>
                </a:solidFill>
              </a:rPr>
              <a:t>а) реквизиты заявителя (для юридических лиц - полное наименование организации, дата и номер записи о включении в Единый государственный реестр юридических лиц, для индивидуальных предпринимателей - фамилия, имя, отчество, дата и номер записи о включении в Единый государственный реестр индивидуальных предпринимателей, для физических лиц - фамилия, имя, отчество, серия, номер и дата выдачи паспорта или иного документа, удостоверяющего личность, почтовый адрес, телефон, факс, адрес электронной почты);</a:t>
            </a:r>
          </a:p>
          <a:p>
            <a:r>
              <a:rPr lang="ru-RU" sz="1200" dirty="0">
                <a:solidFill>
                  <a:schemeClr val="tx1"/>
                </a:solidFill>
              </a:rPr>
              <a:t>б) местонахождение подключаемого объекта;</a:t>
            </a:r>
          </a:p>
          <a:p>
            <a:r>
              <a:rPr lang="ru-RU" sz="1200" dirty="0">
                <a:solidFill>
                  <a:schemeClr val="tx1"/>
                </a:solidFill>
              </a:rPr>
              <a:t>в) технические параметры подключаемого объекта:</a:t>
            </a:r>
          </a:p>
          <a:p>
            <a:r>
              <a:rPr lang="ru-RU" sz="1200" dirty="0">
                <a:solidFill>
                  <a:schemeClr val="tx1"/>
                </a:solidFill>
              </a:rPr>
              <a:t>расчетные максимальные часовые и среднечасовые расходы тепловой энергии и соответствующие им расчетные расходы теплоносителей на технологические нужды, отопление, вентиляцию, кондиционирование воздуха и горячее водоснабжение;</a:t>
            </a:r>
          </a:p>
          <a:p>
            <a:r>
              <a:rPr lang="ru-RU" sz="1200" dirty="0">
                <a:solidFill>
                  <a:schemeClr val="tx1"/>
                </a:solidFill>
              </a:rPr>
              <a:t>вид и параметры теплоносителей (давление и температура);</a:t>
            </a:r>
          </a:p>
          <a:p>
            <a:r>
              <a:rPr lang="ru-RU" sz="1200" dirty="0">
                <a:solidFill>
                  <a:schemeClr val="tx1"/>
                </a:solidFill>
              </a:rPr>
              <a:t>режимы теплопотребления для подключаемого объекта (непрерывный, одно-, двухсменный и др.);</a:t>
            </a:r>
          </a:p>
          <a:p>
            <a:r>
              <a:rPr lang="ru-RU" sz="1200" dirty="0">
                <a:solidFill>
                  <a:schemeClr val="tx1"/>
                </a:solidFill>
              </a:rPr>
              <a:t>расположение узла учета тепловой энергии и теплоносителей и контроля их качества;</a:t>
            </a:r>
          </a:p>
          <a:p>
            <a:r>
              <a:rPr lang="ru-RU" sz="1200" dirty="0">
                <a:solidFill>
                  <a:schemeClr val="tx1"/>
                </a:solidFill>
              </a:rPr>
              <a:t>требования к надежности теплоснабжения подключаемого объекта (допустимые перерывы в подаче теплоносителей по продолжительности, периодам года и др.);</a:t>
            </a:r>
          </a:p>
          <a:p>
            <a:r>
              <a:rPr lang="ru-RU" sz="1200" dirty="0">
                <a:solidFill>
                  <a:schemeClr val="tx1"/>
                </a:solidFill>
              </a:rPr>
              <a:t>наличие и возможность использования собственных источников тепловой энергии (с указанием их мощностей и режимов работы);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г) правовые основания </a:t>
            </a:r>
            <a:r>
              <a:rPr lang="ru-RU" sz="1200" dirty="0" smtClean="0">
                <a:solidFill>
                  <a:schemeClr val="tx1"/>
                </a:solidFill>
              </a:rPr>
              <a:t>пользования заявителем подключаемым объектом (при подключении существующего подключаемого объекта);</a:t>
            </a:r>
            <a:endParaRPr lang="ru-RU" sz="1200" dirty="0">
              <a:solidFill>
                <a:schemeClr val="tx1"/>
              </a:solidFill>
              <a:hlinkClick r:id=""/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д) правовые основания пользования заявителем земельным участком, на котором расположен существующий подключаемый объект или предполагается создание подключаемого объекта;</a:t>
            </a:r>
          </a:p>
          <a:p>
            <a:r>
              <a:rPr lang="ru-RU" sz="1200" dirty="0">
                <a:solidFill>
                  <a:schemeClr val="tx1"/>
                </a:solidFill>
              </a:rPr>
              <a:t>е) номер и дата выдачи технических условий (если они выдавались ранее);</a:t>
            </a:r>
          </a:p>
          <a:p>
            <a:r>
              <a:rPr lang="ru-RU" sz="1200" dirty="0">
                <a:solidFill>
                  <a:schemeClr val="tx1"/>
                </a:solidFill>
              </a:rPr>
              <a:t>ж) планируемые сроки ввода в эксплуатацию подключаемого объекта;</a:t>
            </a:r>
          </a:p>
          <a:p>
            <a:r>
              <a:rPr lang="ru-RU" sz="1200" dirty="0">
                <a:solidFill>
                  <a:schemeClr val="tx1"/>
                </a:solidFill>
              </a:rPr>
              <a:t>з) информация о границах земельного участка, на котором планируется осуществить строительство (реконструкцию, модернизацию) подключаемого объекта;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и) информация о виде разрешенного использования земельного участка;</a:t>
            </a:r>
          </a:p>
          <a:p>
            <a:r>
              <a:rPr lang="ru-RU" sz="1200" dirty="0">
                <a:solidFill>
                  <a:schemeClr val="tx1"/>
                </a:solidFill>
              </a:rPr>
              <a:t>к) информация о предельных параметрах разрешенного строительства (реконструкции, модернизации) подключаемого объекта.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2. </a:t>
            </a:r>
            <a:r>
              <a:rPr lang="ru-RU" sz="1200" dirty="0">
                <a:solidFill>
                  <a:schemeClr val="tx1"/>
                </a:solidFill>
              </a:rPr>
              <a:t>К заявке о подключении к системе теплоснабжения прилагаются следующие документы:</a:t>
            </a:r>
          </a:p>
          <a:p>
            <a:r>
              <a:rPr lang="ru-RU" sz="1200" dirty="0">
                <a:solidFill>
                  <a:schemeClr val="tx1"/>
                </a:solidFill>
              </a:rPr>
              <a:t>а) копии правоустанавливающих документов, подтверждающих право собственности или иное законное право заявителя на подключаемый объект или земельный участок, права на которые не зарегистрированы в Едином государственном реестре недвижимости (в случае если такие права зарегистрированы в указанном реестре, представляются соответствующие выписки из Единого государственного реестра недвижимости);</a:t>
            </a:r>
          </a:p>
          <a:p>
            <a:r>
              <a:rPr lang="ru-RU" sz="1200" dirty="0">
                <a:solidFill>
                  <a:schemeClr val="tx1"/>
                </a:solidFill>
              </a:rPr>
              <a:t>б) ситуационный план расположения подключаемого объекта с привязкой к территории населенного пункта или элементам территориального деления в схеме теплоснабжения;</a:t>
            </a:r>
          </a:p>
          <a:p>
            <a:r>
              <a:rPr lang="ru-RU" sz="1200" dirty="0">
                <a:solidFill>
                  <a:schemeClr val="tx1"/>
                </a:solidFill>
              </a:rPr>
              <a:t>в) топографическая карта земельного участка в масштабе 1:500 (для квартальной застройки 1:2000) с указанием всех наземных и подземных коммуникаций и сооружений (не прилагается в случае, если заявителем является физическое лицо, осуществляющее создание (реконструкцию) объекта индивидуального жилищного строительства);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г) документы, подтверждающие полномочия лица, действующего от имени заявителя (в случае если заявка подается представителем заявителя);</a:t>
            </a:r>
          </a:p>
          <a:p>
            <a:r>
              <a:rPr lang="ru-RU" sz="1200" dirty="0">
                <a:solidFill>
                  <a:schemeClr val="tx1"/>
                </a:solidFill>
              </a:rPr>
              <a:t>д) для юридических лиц - копии учредительных документов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400" b="1" i="1" dirty="0">
              <a:solidFill>
                <a:srgbClr val="080808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endParaRPr lang="ru-RU" sz="1400" b="1" i="1" dirty="0" smtClean="0">
              <a:solidFill>
                <a:srgbClr val="080808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endParaRPr lang="ru-RU" sz="1400" b="1" i="1" dirty="0">
              <a:solidFill>
                <a:srgbClr val="080808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endParaRPr lang="ru-RU" sz="1400" b="1" i="1" dirty="0" smtClean="0">
              <a:solidFill>
                <a:srgbClr val="080808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endParaRPr lang="ru-RU" sz="1400" b="1" i="1" dirty="0">
              <a:solidFill>
                <a:srgbClr val="080808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endParaRPr lang="ru-RU" sz="1400" b="1" i="1" dirty="0" smtClean="0">
              <a:solidFill>
                <a:srgbClr val="080808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endParaRPr lang="ru-RU" sz="1400" b="1" i="1" dirty="0">
              <a:solidFill>
                <a:srgbClr val="080808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endParaRPr lang="ru-RU" sz="1400" b="1" i="1" dirty="0" smtClean="0">
              <a:solidFill>
                <a:srgbClr val="080808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endParaRPr lang="ru-RU" sz="1400" b="1" i="1" dirty="0">
              <a:solidFill>
                <a:srgbClr val="080808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endParaRPr lang="ru-RU" sz="1400" b="1" i="1" dirty="0" smtClean="0">
              <a:solidFill>
                <a:srgbClr val="080808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endParaRPr lang="ru-RU" sz="1400" b="1" i="1" dirty="0">
              <a:solidFill>
                <a:srgbClr val="08080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5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93713" y="2502303"/>
            <a:ext cx="12420599" cy="165417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rgbClr val="0063AF"/>
                </a:solidFill>
              </a:rPr>
              <a:t>БЛАГОДАРИМ ЗА ВНИМАНИЕ!</a:t>
            </a:r>
            <a:endParaRPr lang="ru-RU" dirty="0">
              <a:solidFill>
                <a:srgbClr val="0063A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938C-12F7-448E-8725-A81F0DF866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fontAlgn="auto">
          <a:spcAft>
            <a:spcPts val="0"/>
          </a:spcAft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36823</TotalTime>
  <Words>557</Words>
  <Application>Microsoft Office PowerPoint</Application>
  <PresentationFormat>Произвольный</PresentationFormat>
  <Paragraphs>60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MS PGothic</vt:lpstr>
      <vt:lpstr>Arial</vt:lpstr>
      <vt:lpstr>Calibri</vt:lpstr>
      <vt:lpstr>Futura Condensed</vt:lpstr>
      <vt:lpstr>Times New Roman</vt:lpstr>
      <vt:lpstr>1_Специальное оформление</vt:lpstr>
      <vt:lpstr>Презентация PowerPoint</vt:lpstr>
      <vt:lpstr>Заявка на технологическое присоединение</vt:lpstr>
      <vt:lpstr>Подача заявки </vt:lpstr>
      <vt:lpstr>Подача заявки </vt:lpstr>
      <vt:lpstr>Документы необходимые для заключения договора технологического присоединения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Diuvin Pavel</dc:creator>
  <cp:lastModifiedBy>Ширшиков Денис Леонидович</cp:lastModifiedBy>
  <cp:revision>774</cp:revision>
  <cp:lastPrinted>2020-10-26T10:01:46Z</cp:lastPrinted>
  <dcterms:created xsi:type="dcterms:W3CDTF">2018-10-17T06:39:07Z</dcterms:created>
  <dcterms:modified xsi:type="dcterms:W3CDTF">2021-11-23T06:52:49Z</dcterms:modified>
</cp:coreProperties>
</file>